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9"/>
  </p:notesMasterIdLst>
  <p:sldIdLst>
    <p:sldId id="265" r:id="rId2"/>
    <p:sldId id="3627" r:id="rId3"/>
    <p:sldId id="3694" r:id="rId4"/>
    <p:sldId id="3679" r:id="rId5"/>
    <p:sldId id="3699" r:id="rId6"/>
    <p:sldId id="3700" r:id="rId7"/>
    <p:sldId id="370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322" autoAdjust="0"/>
  </p:normalViewPr>
  <p:slideViewPr>
    <p:cSldViewPr snapToGrid="0">
      <p:cViewPr varScale="1">
        <p:scale>
          <a:sx n="65" d="100"/>
          <a:sy n="65" d="100"/>
        </p:scale>
        <p:origin x="23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75C02-B5AE-45BA-8632-AC153E995A8B}" type="datetimeFigureOut">
              <a:rPr lang="en-US" smtClean="0"/>
              <a:t>24-Jul-2025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FDA63-6792-4BD5-AEE8-20D8BC76D2BA}" type="slidenum">
              <a:rPr lang="en-US" smtClean="0"/>
              <a:t>‹#›</a:t>
            </a:fld>
            <a:endParaRPr lang="en-US"/>
          </a:p>
        </p:txBody>
      </p:sp>
    </p:spTree>
    <p:extLst>
      <p:ext uri="{BB962C8B-B14F-4D97-AF65-F5344CB8AC3E}">
        <p14:creationId xmlns:p14="http://schemas.microsoft.com/office/powerpoint/2010/main" val="198500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kern="100" dirty="0"/>
          </a:p>
          <a:p>
            <a:pPr>
              <a:lnSpc>
                <a:spcPct val="107000"/>
              </a:lnSpc>
              <a:spcAft>
                <a:spcPts val="800"/>
              </a:spcAft>
            </a:pPr>
            <a:endParaRPr lang="en-US" sz="1800" kern="100" dirty="0">
              <a:latin typeface="Arial Narrow"/>
            </a:endParaRPr>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297044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xfrm>
            <a:off x="381000" y="685800"/>
            <a:ext cx="6096000" cy="3429000"/>
          </a:xfrm>
          <a:prstGeom prst="rect">
            <a:avLst/>
          </a:prstGeom>
        </p:spPr>
        <p:txBody>
          <a:bodyPr/>
          <a:lstStyle/>
          <a:p>
            <a:endParaRPr/>
          </a:p>
        </p:txBody>
      </p:sp>
      <p:sp>
        <p:nvSpPr>
          <p:cNvPr id="348" name="Shape 348"/>
          <p:cNvSpPr>
            <a:spLocks noGrp="1"/>
          </p:cNvSpPr>
          <p:nvPr>
            <p:ph type="body" sz="quarter" idx="1"/>
          </p:nvPr>
        </p:nvSpPr>
        <p:spPr>
          <a:prstGeom prst="rect">
            <a:avLst/>
          </a:prstGeom>
        </p:spPr>
        <p:txBody>
          <a:bodyPr/>
          <a:lstStyle>
            <a:lvl1pPr defTabSz="914400">
              <a:lnSpc>
                <a:spcPct val="100000"/>
              </a:lnSpc>
              <a:defRPr sz="1800">
                <a:latin typeface="Calibri"/>
                <a:ea typeface="Calibri"/>
                <a:cs typeface="Calibri"/>
                <a:sym typeface="Calibri"/>
              </a:defRPr>
            </a:lvl1pPr>
          </a:lstStyle>
          <a:p>
            <a:r>
              <a:rPr lang="en-US" sz="1800" b="0" i="0" dirty="0">
                <a:solidFill>
                  <a:srgbClr val="333333"/>
                </a:solidFill>
                <a:effectLst/>
                <a:ea typeface="Calibri"/>
                <a:cs typeface="Calibri"/>
              </a:rPr>
              <a:t>Nick introduces the idea of the club experience and importance of the president being important to it (see slide 2)</a:t>
            </a:r>
          </a:p>
          <a:p>
            <a:endParaRPr lang="en-US" sz="1800" b="0" i="0" dirty="0">
              <a:solidFill>
                <a:srgbClr val="333333"/>
              </a:solidFill>
              <a:effectLst/>
              <a:ea typeface="Calibri"/>
              <a:cs typeface="Calibri"/>
            </a:endParaRPr>
          </a:p>
          <a:p>
            <a:pPr marL="285750" indent="-285750">
              <a:buFont typeface="Arial" panose="020B0604020202020204" pitchFamily="34" charset="0"/>
              <a:buChar char="•"/>
            </a:pPr>
            <a:r>
              <a:rPr lang="en-US" sz="1800" b="0" i="0" dirty="0">
                <a:solidFill>
                  <a:srgbClr val="333333"/>
                </a:solidFill>
                <a:effectLst/>
                <a:ea typeface="Calibri"/>
                <a:cs typeface="Calibri"/>
              </a:rPr>
              <a:t>Intro question – What does the club experience mean? Matching ideas vs reality? Depending on person?</a:t>
            </a:r>
          </a:p>
        </p:txBody>
      </p:sp>
    </p:spTree>
    <p:extLst>
      <p:ext uri="{BB962C8B-B14F-4D97-AF65-F5344CB8AC3E}">
        <p14:creationId xmlns:p14="http://schemas.microsoft.com/office/powerpoint/2010/main" val="54422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xfrm>
            <a:off x="381000" y="685800"/>
            <a:ext cx="6096000" cy="3429000"/>
          </a:xfrm>
          <a:prstGeom prst="rect">
            <a:avLst/>
          </a:prstGeom>
        </p:spPr>
        <p:txBody>
          <a:bodyPr/>
          <a:lstStyle/>
          <a:p>
            <a:endParaRPr/>
          </a:p>
        </p:txBody>
      </p:sp>
      <p:sp>
        <p:nvSpPr>
          <p:cNvPr id="348" name="Shape 348"/>
          <p:cNvSpPr>
            <a:spLocks noGrp="1"/>
          </p:cNvSpPr>
          <p:nvPr>
            <p:ph type="body" sz="quarter" idx="1"/>
          </p:nvPr>
        </p:nvSpPr>
        <p:spPr>
          <a:prstGeom prst="rect">
            <a:avLst/>
          </a:prstGeom>
        </p:spPr>
        <p:txBody>
          <a:bodyPr/>
          <a:lstStyle>
            <a:lvl1pPr defTabSz="914400">
              <a:lnSpc>
                <a:spcPct val="100000"/>
              </a:lnSpc>
              <a:defRPr sz="1800">
                <a:latin typeface="Calibri"/>
                <a:ea typeface="Calibri"/>
                <a:cs typeface="Calibri"/>
                <a:sym typeface="Calibri"/>
              </a:defRPr>
            </a:lvl1pPr>
          </a:lstStyle>
          <a:p>
            <a:endParaRPr lang="en-US" sz="1800" b="0" i="0" dirty="0">
              <a:solidFill>
                <a:srgbClr val="333333"/>
              </a:solidFill>
              <a:effectLst/>
              <a:ea typeface="Calibri"/>
              <a:cs typeface="Calibri"/>
            </a:endParaRPr>
          </a:p>
          <a:p>
            <a:endParaRPr dirty="0"/>
          </a:p>
        </p:txBody>
      </p:sp>
    </p:spTree>
    <p:extLst>
      <p:ext uri="{BB962C8B-B14F-4D97-AF65-F5344CB8AC3E}">
        <p14:creationId xmlns:p14="http://schemas.microsoft.com/office/powerpoint/2010/main" val="424687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420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713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783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kern="100" dirty="0"/>
          </a:p>
          <a:p>
            <a:pPr>
              <a:lnSpc>
                <a:spcPct val="107000"/>
              </a:lnSpc>
              <a:spcAft>
                <a:spcPts val="800"/>
              </a:spcAft>
            </a:pPr>
            <a:endParaRPr lang="en-US" sz="1800" kern="100" dirty="0">
              <a:latin typeface="Arial Narrow"/>
            </a:endParaRPr>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259383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25577540"/>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2769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66646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629749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438196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876892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96237485"/>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644042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50686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190945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8228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549755275"/>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9635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365316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3745864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33383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40565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Title">
    <p:spTree>
      <p:nvGrpSpPr>
        <p:cNvPr id="1" name=""/>
        <p:cNvGrpSpPr/>
        <p:nvPr/>
      </p:nvGrpSpPr>
      <p:grpSpPr>
        <a:xfrm>
          <a:off x="0" y="0"/>
          <a:ext cx="0" cy="0"/>
          <a:chOff x="0" y="0"/>
          <a:chExt cx="0" cy="0"/>
        </a:xfrm>
      </p:grpSpPr>
      <p:sp>
        <p:nvSpPr>
          <p:cNvPr id="152"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FontTx/>
              <a:buNone/>
              <a:defRPr sz="1800" b="1">
                <a:latin typeface="+mn-lt"/>
                <a:ea typeface="+mn-ea"/>
                <a:cs typeface="+mn-cs"/>
                <a:sym typeface="Helvetica Neue"/>
              </a:defRPr>
            </a:lvl1pPr>
          </a:lstStyle>
          <a:p>
            <a:r>
              <a:t>Author and Date</a:t>
            </a:r>
          </a:p>
        </p:txBody>
      </p:sp>
      <p:sp>
        <p:nvSpPr>
          <p:cNvPr id="153" name="Presentation Title"/>
          <p:cNvSpPr txBox="1">
            <a:spLocks noGrp="1"/>
          </p:cNvSpPr>
          <p:nvPr>
            <p:ph type="title" hasCustomPrompt="1"/>
          </p:nvPr>
        </p:nvSpPr>
        <p:spPr>
          <a:xfrm>
            <a:off x="603248" y="1287496"/>
            <a:ext cx="10985502" cy="2324101"/>
          </a:xfrm>
          <a:prstGeom prst="rect">
            <a:avLst/>
          </a:prstGeom>
        </p:spPr>
        <p:txBody>
          <a:bodyPr lIns="50800" tIns="50800" rIns="50800" bIns="50800" anchor="b"/>
          <a:lstStyle>
            <a:lvl1pPr defTabSz="1219169">
              <a:lnSpc>
                <a:spcPct val="80000"/>
              </a:lnSpc>
              <a:defRPr sz="5800" b="1" spc="-116">
                <a:latin typeface="+mn-lt"/>
                <a:ea typeface="+mn-ea"/>
                <a:cs typeface="+mn-cs"/>
                <a:sym typeface="Helvetica Neue"/>
              </a:defRPr>
            </a:lvl1pPr>
          </a:lstStyle>
          <a:p>
            <a:r>
              <a:t>Presentation Title</a:t>
            </a:r>
          </a:p>
        </p:txBody>
      </p:sp>
      <p:sp>
        <p:nvSpPr>
          <p:cNvPr id="154" name="Body Level One…"/>
          <p:cNvSpPr txBox="1">
            <a:spLocks noGrp="1"/>
          </p:cNvSpPr>
          <p:nvPr>
            <p:ph type="body" sz="quarter" idx="1" hasCustomPrompt="1"/>
          </p:nvPr>
        </p:nvSpPr>
        <p:spPr>
          <a:xfrm>
            <a:off x="600671" y="3611595"/>
            <a:ext cx="10985501" cy="952501"/>
          </a:xfrm>
          <a:prstGeom prst="rect">
            <a:avLst/>
          </a:prstGeom>
        </p:spPr>
        <p:txBody>
          <a:bodyPr lIns="50800" tIns="50800" rIns="50800" bIns="50800"/>
          <a:lstStyle>
            <a:lvl1pPr marL="0" indent="0" defTabSz="412750">
              <a:lnSpc>
                <a:spcPct val="100000"/>
              </a:lnSpc>
              <a:spcBef>
                <a:spcPts val="0"/>
              </a:spcBef>
              <a:buSzTx/>
              <a:buFontTx/>
              <a:buNone/>
              <a:defRPr sz="2750" b="1">
                <a:latin typeface="+mn-lt"/>
                <a:ea typeface="+mn-ea"/>
                <a:cs typeface="+mn-cs"/>
                <a:sym typeface="Helvetica Neue"/>
              </a:defRPr>
            </a:lvl1pPr>
            <a:lvl2pPr marL="0" indent="228600" defTabSz="412750">
              <a:lnSpc>
                <a:spcPct val="100000"/>
              </a:lnSpc>
              <a:spcBef>
                <a:spcPts val="0"/>
              </a:spcBef>
              <a:buSzTx/>
              <a:buFontTx/>
              <a:buNone/>
              <a:defRPr sz="2750" b="1">
                <a:latin typeface="+mn-lt"/>
                <a:ea typeface="+mn-ea"/>
                <a:cs typeface="+mn-cs"/>
                <a:sym typeface="Helvetica Neue"/>
              </a:defRPr>
            </a:lvl2pPr>
            <a:lvl3pPr marL="0" indent="457200" defTabSz="412750">
              <a:lnSpc>
                <a:spcPct val="100000"/>
              </a:lnSpc>
              <a:spcBef>
                <a:spcPts val="0"/>
              </a:spcBef>
              <a:buSzTx/>
              <a:buFontTx/>
              <a:buNone/>
              <a:defRPr sz="2750" b="1">
                <a:latin typeface="+mn-lt"/>
                <a:ea typeface="+mn-ea"/>
                <a:cs typeface="+mn-cs"/>
                <a:sym typeface="Helvetica Neue"/>
              </a:defRPr>
            </a:lvl3pPr>
            <a:lvl4pPr marL="0" indent="685800" defTabSz="412750">
              <a:lnSpc>
                <a:spcPct val="100000"/>
              </a:lnSpc>
              <a:spcBef>
                <a:spcPts val="0"/>
              </a:spcBef>
              <a:buSzTx/>
              <a:buFontTx/>
              <a:buNone/>
              <a:defRPr sz="2750" b="1">
                <a:latin typeface="+mn-lt"/>
                <a:ea typeface="+mn-ea"/>
                <a:cs typeface="+mn-cs"/>
                <a:sym typeface="Helvetica Neue"/>
              </a:defRPr>
            </a:lvl4pPr>
            <a:lvl5pPr marL="0" indent="914400" defTabSz="412750">
              <a:lnSpc>
                <a:spcPct val="100000"/>
              </a:lnSpc>
              <a:spcBef>
                <a:spcPts val="0"/>
              </a:spcBef>
              <a:buSzTx/>
              <a:buFontTx/>
              <a:buNone/>
              <a:defRPr sz="2750" b="1">
                <a:latin typeface="+mn-lt"/>
                <a:ea typeface="+mn-ea"/>
                <a:cs typeface="+mn-cs"/>
                <a:sym typeface="Helvetica Neue"/>
              </a:defRPr>
            </a:lvl5pPr>
          </a:lstStyle>
          <a:p>
            <a:r>
              <a:t>Presentation Subtitle</a:t>
            </a:r>
          </a:p>
          <a:p>
            <a:pPr lvl="1"/>
            <a:endParaRPr/>
          </a:p>
          <a:p>
            <a:pPr lvl="2"/>
            <a:endParaRPr/>
          </a:p>
          <a:p>
            <a:pPr lvl="3"/>
            <a:endParaRPr/>
          </a:p>
          <a:p>
            <a:pPr lvl="4"/>
            <a:endParaRPr/>
          </a:p>
        </p:txBody>
      </p:sp>
      <p:sp>
        <p:nvSpPr>
          <p:cNvPr id="155" name="Slide Number"/>
          <p:cNvSpPr txBox="1">
            <a:spLocks noGrp="1"/>
          </p:cNvSpPr>
          <p:nvPr>
            <p:ph type="sldNum" sz="quarter" idx="2"/>
          </p:nvPr>
        </p:nvSpPr>
        <p:spPr>
          <a:xfrm>
            <a:off x="6000750" y="6540500"/>
            <a:ext cx="184253" cy="187300"/>
          </a:xfrm>
          <a:prstGeom prst="rect">
            <a:avLst/>
          </a:prstGeom>
        </p:spPr>
        <p:txBody>
          <a:bodyPr lIns="50800" tIns="50800" rIns="50800" bIns="50800" anchor="b"/>
          <a:lstStyle>
            <a:lvl1pPr algn="ctr" defTabSz="292100">
              <a:defRPr sz="900">
                <a:solidFill>
                  <a:srgbClr val="000000"/>
                </a:solidFill>
                <a:latin typeface="+mn-lt"/>
                <a:ea typeface="+mn-ea"/>
                <a:cs typeface="+mn-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246748717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ryan">
    <p:spTree>
      <p:nvGrpSpPr>
        <p:cNvPr id="1" name=""/>
        <p:cNvGrpSpPr/>
        <p:nvPr/>
      </p:nvGrpSpPr>
      <p:grpSpPr>
        <a:xfrm>
          <a:off x="0" y="0"/>
          <a:ext cx="0" cy="0"/>
          <a:chOff x="0" y="0"/>
          <a:chExt cx="0" cy="0"/>
        </a:xfrm>
      </p:grpSpPr>
      <p:pic>
        <p:nvPicPr>
          <p:cNvPr id="162" name="Rotary_IA24_Speaker-BG_15.png" descr="Rotary_IA24_Speaker-BG_15.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63" name="Slide Number"/>
          <p:cNvSpPr txBox="1">
            <a:spLocks noGrp="1"/>
          </p:cNvSpPr>
          <p:nvPr>
            <p:ph type="sldNum" sz="quarter" idx="2"/>
          </p:nvPr>
        </p:nvSpPr>
        <p:spPr>
          <a:xfrm>
            <a:off x="6000750" y="6540500"/>
            <a:ext cx="184253" cy="187300"/>
          </a:xfrm>
          <a:prstGeom prst="rect">
            <a:avLst/>
          </a:prstGeom>
        </p:spPr>
        <p:txBody>
          <a:bodyPr lIns="50800" tIns="50800" rIns="50800" bIns="50800" anchor="b"/>
          <a:lstStyle>
            <a:lvl1pPr algn="ctr" defTabSz="292100">
              <a:defRPr sz="900">
                <a:solidFill>
                  <a:srgbClr val="000000"/>
                </a:solidFill>
                <a:latin typeface="+mn-lt"/>
                <a:ea typeface="+mn-ea"/>
                <a:cs typeface="+mn-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383704499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90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579600509"/>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63850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57966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11977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56163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685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00394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244548180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04C5AEA-C57F-8F46-A1F0-B81F5FFFB1F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834" b="7834"/>
          <a:stretch/>
        </p:blipFill>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6"/>
          </p:nvPr>
        </p:nvSpPr>
        <p:spPr>
          <a:xfrm>
            <a:off x="0" y="0"/>
            <a:ext cx="12192000" cy="6858000"/>
          </a:xfrm>
        </p:spPr>
        <p:txBody>
          <a:bodyPr/>
          <a:lstStyle/>
          <a:p>
            <a:r>
              <a:rPr lang="en-US" dirty="0"/>
              <a:t>CLUB EXPERIENCE DISCUSSION GROUP</a:t>
            </a:r>
          </a:p>
        </p:txBody>
      </p:sp>
      <p:sp>
        <p:nvSpPr>
          <p:cNvPr id="17" name="Subtitle 16">
            <a:extLst>
              <a:ext uri="{FF2B5EF4-FFF2-40B4-BE49-F238E27FC236}">
                <a16:creationId xmlns:a16="http://schemas.microsoft.com/office/drawing/2014/main" id="{59CD2280-086D-4C84-8270-E76DE0695C7B}"/>
              </a:ext>
            </a:extLst>
          </p:cNvPr>
          <p:cNvSpPr>
            <a:spLocks noGrp="1"/>
          </p:cNvSpPr>
          <p:nvPr>
            <p:ph type="subTitle" idx="1"/>
          </p:nvPr>
        </p:nvSpPr>
        <p:spPr>
          <a:xfrm>
            <a:off x="560439" y="4330700"/>
            <a:ext cx="11480254" cy="465667"/>
          </a:xfrm>
        </p:spPr>
        <p:txBody>
          <a:bodyPr/>
          <a:lstStyle/>
          <a:p>
            <a:r>
              <a:rPr lang="en-US" dirty="0"/>
              <a:t>Mult-District PETS Alliance | July 2025</a:t>
            </a:r>
          </a:p>
          <a:p>
            <a:r>
              <a:rPr lang="en-US" dirty="0"/>
              <a:t>Emily Tucker, Manager, Regional Membership Development</a:t>
            </a:r>
          </a:p>
        </p:txBody>
      </p:sp>
      <p:sp>
        <p:nvSpPr>
          <p:cNvPr id="2" name="Slide Number Placeholder 1">
            <a:extLst>
              <a:ext uri="{FF2B5EF4-FFF2-40B4-BE49-F238E27FC236}">
                <a16:creationId xmlns:a16="http://schemas.microsoft.com/office/drawing/2014/main" id="{17940D06-0E36-4FB9-80BA-82191D986270}"/>
              </a:ext>
            </a:extLst>
          </p:cNvPr>
          <p:cNvSpPr>
            <a:spLocks noGrp="1"/>
          </p:cNvSpPr>
          <p:nvPr>
            <p:ph type="sldNum" sz="quarter" idx="12"/>
          </p:nvPr>
        </p:nvSpPr>
        <p:spPr/>
        <p:txBody>
          <a:bodyPr/>
          <a:lstStyle/>
          <a:p>
            <a:fld id="{97A94E25-127B-4C48-AF96-44BA7B823777}" type="slidenum">
              <a:rPr lang="en-US" smtClean="0"/>
              <a:pPr/>
              <a:t>1</a:t>
            </a:fld>
            <a:endParaRPr lang="en-US" dirty="0"/>
          </a:p>
        </p:txBody>
      </p:sp>
      <p:sp>
        <p:nvSpPr>
          <p:cNvPr id="3" name="TextBox 2">
            <a:extLst>
              <a:ext uri="{FF2B5EF4-FFF2-40B4-BE49-F238E27FC236}">
                <a16:creationId xmlns:a16="http://schemas.microsoft.com/office/drawing/2014/main" id="{BBC07BED-CCB7-984B-BB70-40293C92F076}"/>
              </a:ext>
            </a:extLst>
          </p:cNvPr>
          <p:cNvSpPr txBox="1"/>
          <p:nvPr/>
        </p:nvSpPr>
        <p:spPr>
          <a:xfrm>
            <a:off x="-1477108" y="4262511"/>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392969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image20.jpeg" descr="image20.jpeg"/>
          <p:cNvPicPr>
            <a:picLocks noChangeAspect="1"/>
          </p:cNvPicPr>
          <p:nvPr/>
        </p:nvPicPr>
        <p:blipFill>
          <a:blip r:embed="rId3"/>
          <a:srcRect l="5695" t="21192" r="5695" b="3321"/>
          <a:stretch>
            <a:fillRect/>
          </a:stretch>
        </p:blipFill>
        <p:spPr>
          <a:xfrm>
            <a:off x="-104373" y="-121572"/>
            <a:ext cx="12506314" cy="7101143"/>
          </a:xfrm>
          <a:prstGeom prst="rect">
            <a:avLst/>
          </a:prstGeom>
          <a:ln w="12700">
            <a:miter lim="400000"/>
          </a:ln>
        </p:spPr>
      </p:pic>
      <p:sp>
        <p:nvSpPr>
          <p:cNvPr id="342" name="Rectangle"/>
          <p:cNvSpPr/>
          <p:nvPr/>
        </p:nvSpPr>
        <p:spPr>
          <a:xfrm>
            <a:off x="-101600" y="-121543"/>
            <a:ext cx="12395200" cy="7101086"/>
          </a:xfrm>
          <a:prstGeom prst="rect">
            <a:avLst/>
          </a:prstGeom>
          <a:solidFill>
            <a:srgbClr val="000000">
              <a:alpha val="48553"/>
            </a:srgbClr>
          </a:solidFill>
          <a:ln w="12700">
            <a:miter lim="400000"/>
          </a:ln>
        </p:spPr>
        <p:txBody>
          <a:bodyPr lIns="25400" tIns="25400" rIns="25400" bIns="25400" anchor="ctr"/>
          <a:lstStyle/>
          <a:p>
            <a:pPr marL="0" marR="0" lvl="0" indent="0" algn="l" defTabSz="412750"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2" name="Rectangle">
            <a:extLst>
              <a:ext uri="{FF2B5EF4-FFF2-40B4-BE49-F238E27FC236}">
                <a16:creationId xmlns:a16="http://schemas.microsoft.com/office/drawing/2014/main" id="{25147BD9-A379-149F-DAE6-A2522F7DB80D}"/>
              </a:ext>
            </a:extLst>
          </p:cNvPr>
          <p:cNvSpPr/>
          <p:nvPr/>
        </p:nvSpPr>
        <p:spPr>
          <a:xfrm rot="10800000" flipH="1">
            <a:off x="-162769" y="-1128390"/>
            <a:ext cx="12542937" cy="8522544"/>
          </a:xfrm>
          <a:prstGeom prst="rect">
            <a:avLst/>
          </a:prstGeom>
          <a:gradFill>
            <a:gsLst>
              <a:gs pos="20819">
                <a:srgbClr val="006271"/>
              </a:gs>
              <a:gs pos="76705">
                <a:srgbClr val="006C95">
                  <a:alpha val="50000"/>
                </a:srgbClr>
              </a:gs>
              <a:gs pos="99851">
                <a:schemeClr val="accent1">
                  <a:lumOff val="-13575"/>
                  <a:alpha val="0"/>
                </a:schemeClr>
              </a:gs>
            </a:gsLst>
            <a:path>
              <a:fillToRect l="50104" t="-4643" r="49895" b="104643"/>
            </a:path>
          </a:gradFill>
          <a:ln w="12700">
            <a:miter lim="400000"/>
          </a:ln>
        </p:spPr>
        <p:txBody>
          <a:bodyPr lIns="25400" tIns="25400" rIns="25400" bIns="25400" anchor="ctr"/>
          <a:lstStyle/>
          <a:p>
            <a:pPr marL="0" marR="0" lvl="0" indent="0" algn="l" defTabSz="412750" rtl="0" eaLnBrk="1" fontAlgn="auto" latinLnBrk="0" hangingPunct="1">
              <a:lnSpc>
                <a:spcPct val="100000"/>
              </a:lnSpc>
              <a:spcBef>
                <a:spcPts val="0"/>
              </a:spcBef>
              <a:spcAft>
                <a:spcPts val="0"/>
              </a:spcAft>
              <a:buClrTx/>
              <a:buSzTx/>
              <a:buFontTx/>
              <a:buNone/>
              <a:tabLst/>
              <a:defRPr sz="3200">
                <a:solidFill>
                  <a:srgbClr val="17458F"/>
                </a:solidFill>
                <a:latin typeface="Helvetica Neue Medium"/>
                <a:ea typeface="Helvetica Neue Medium"/>
                <a:cs typeface="Helvetica Neue Medium"/>
                <a:sym typeface="Helvetica Neue Medium"/>
              </a:defRPr>
            </a:pPr>
            <a:endParaRPr kumimoji="0" sz="1600" b="0" i="0" u="none" strike="noStrike" kern="1200" cap="none" spc="0" normalizeH="0" baseline="0" noProof="0" dirty="0">
              <a:ln>
                <a:noFill/>
              </a:ln>
              <a:solidFill>
                <a:srgbClr val="17458F"/>
              </a:solidFill>
              <a:effectLst/>
              <a:uLnTx/>
              <a:uFillTx/>
              <a:latin typeface="Helvetica Neue Medium"/>
              <a:sym typeface="Helvetica Neue Medium"/>
            </a:endParaRPr>
          </a:p>
        </p:txBody>
      </p:sp>
      <p:grpSp>
        <p:nvGrpSpPr>
          <p:cNvPr id="345" name="Group"/>
          <p:cNvGrpSpPr/>
          <p:nvPr/>
        </p:nvGrpSpPr>
        <p:grpSpPr>
          <a:xfrm>
            <a:off x="1376584" y="2608636"/>
            <a:ext cx="10815415" cy="2051156"/>
            <a:chOff x="-852143" y="-40108"/>
            <a:chExt cx="21630828" cy="4102305"/>
          </a:xfrm>
        </p:grpSpPr>
        <p:sp>
          <p:nvSpPr>
            <p:cNvPr id="343" name="THE CLUB EXPERIENCE"/>
            <p:cNvSpPr txBox="1"/>
            <p:nvPr/>
          </p:nvSpPr>
          <p:spPr>
            <a:xfrm>
              <a:off x="-852143" y="-40108"/>
              <a:ext cx="21630828" cy="2096981"/>
            </a:xfrm>
            <a:prstGeom prst="rect">
              <a:avLst/>
            </a:prstGeom>
            <a:noFill/>
            <a:ln w="12700" cap="flat">
              <a:noFill/>
              <a:miter lim="400000"/>
            </a:ln>
            <a:effectLst>
              <a:outerShdw blurRad="863600" dist="25400" dir="5400000" rotWithShape="0">
                <a:srgbClr val="000044">
                  <a:alpha val="6039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nSpc>
                  <a:spcPct val="90000"/>
                </a:lnSpc>
                <a:defRPr sz="12600">
                  <a:solidFill>
                    <a:srgbClr val="FFFFFF"/>
                  </a:solidFill>
                  <a:latin typeface="Frutiger LT Std 75 Black"/>
                  <a:ea typeface="Frutiger LT Std 75 Black"/>
                  <a:cs typeface="Frutiger LT Std 75 Black"/>
                  <a:sym typeface="Frutiger LT Std 75 Black"/>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sz="7200" b="0" i="0" u="none" strike="noStrike" kern="1200" cap="none" spc="-150" normalizeH="0" baseline="0" noProof="0" dirty="0">
                  <a:ln>
                    <a:noFill/>
                  </a:ln>
                  <a:solidFill>
                    <a:srgbClr val="FFFFFF"/>
                  </a:solidFill>
                  <a:effectLst/>
                  <a:uLnTx/>
                  <a:uFillTx/>
                  <a:latin typeface="+mj-lt"/>
                  <a:sym typeface="Frutiger LT Std 75 Black"/>
                </a:rPr>
                <a:t>THE CLUB EXPERIENCE</a:t>
              </a:r>
            </a:p>
          </p:txBody>
        </p:sp>
        <p:sp>
          <p:nvSpPr>
            <p:cNvPr id="344" name="matters most."/>
            <p:cNvSpPr txBox="1"/>
            <p:nvPr/>
          </p:nvSpPr>
          <p:spPr>
            <a:xfrm>
              <a:off x="105567" y="2214514"/>
              <a:ext cx="17173376" cy="1847683"/>
            </a:xfrm>
            <a:prstGeom prst="rect">
              <a:avLst/>
            </a:prstGeom>
            <a:noFill/>
            <a:ln w="12700" cap="flat">
              <a:noFill/>
              <a:miter lim="400000"/>
            </a:ln>
            <a:effectLst>
              <a:outerShdw blurRad="863600" dist="25400" dir="5400000" rotWithShape="0">
                <a:srgbClr val="000044">
                  <a:alpha val="6039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nSpc>
                  <a:spcPct val="90000"/>
                </a:lnSpc>
                <a:defRPr sz="12600" i="1">
                  <a:solidFill>
                    <a:srgbClr val="FFFFFF"/>
                  </a:solidFill>
                  <a:latin typeface="Georgia"/>
                  <a:ea typeface="Georgia"/>
                  <a:cs typeface="Georgia"/>
                  <a:sym typeface="Georgia"/>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sz="6300" b="0" i="1" u="none" strike="noStrike" kern="1200" cap="none" spc="0" normalizeH="0" baseline="0" noProof="0" dirty="0">
                  <a:ln>
                    <a:noFill/>
                  </a:ln>
                  <a:solidFill>
                    <a:srgbClr val="FFFFFF"/>
                  </a:solidFill>
                  <a:effectLst/>
                  <a:uLnTx/>
                  <a:uFillTx/>
                  <a:latin typeface="Georgia"/>
                  <a:sym typeface="Georgia"/>
                </a:rPr>
                <a:t>matters most.</a:t>
              </a:r>
            </a:p>
          </p:txBody>
        </p:sp>
      </p:grpSp>
      <p:pic>
        <p:nvPicPr>
          <p:cNvPr id="3" name="RotaryMBS-Simple_REV-Gold-RGB.png" descr="RotaryMBS-Simple_REV-Gold-RGB.png">
            <a:extLst>
              <a:ext uri="{FF2B5EF4-FFF2-40B4-BE49-F238E27FC236}">
                <a16:creationId xmlns:a16="http://schemas.microsoft.com/office/drawing/2014/main" id="{3274F74E-5B27-A790-5F82-BB09F42D301E}"/>
              </a:ext>
            </a:extLst>
          </p:cNvPr>
          <p:cNvPicPr>
            <a:picLocks noChangeAspect="1"/>
          </p:cNvPicPr>
          <p:nvPr/>
        </p:nvPicPr>
        <p:blipFill>
          <a:blip r:embed="rId4"/>
          <a:stretch>
            <a:fillRect/>
          </a:stretch>
        </p:blipFill>
        <p:spPr>
          <a:xfrm>
            <a:off x="10621447" y="5845110"/>
            <a:ext cx="1307180" cy="490745"/>
          </a:xfrm>
          <a:prstGeom prst="rect">
            <a:avLst/>
          </a:prstGeom>
          <a:ln w="12700">
            <a:miter lim="400000"/>
          </a:ln>
        </p:spPr>
      </p:pic>
    </p:spTree>
    <p:extLst>
      <p:ext uri="{BB962C8B-B14F-4D97-AF65-F5344CB8AC3E}">
        <p14:creationId xmlns:p14="http://schemas.microsoft.com/office/powerpoint/2010/main" val="617096590"/>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image20.jpeg" descr="image20.jpeg"/>
          <p:cNvPicPr>
            <a:picLocks noChangeAspect="1"/>
          </p:cNvPicPr>
          <p:nvPr/>
        </p:nvPicPr>
        <p:blipFill>
          <a:blip r:embed="rId3"/>
          <a:srcRect l="5695" t="21192" r="5695" b="3321"/>
          <a:stretch>
            <a:fillRect/>
          </a:stretch>
        </p:blipFill>
        <p:spPr>
          <a:xfrm>
            <a:off x="-104373" y="-121572"/>
            <a:ext cx="12506314" cy="7101143"/>
          </a:xfrm>
          <a:prstGeom prst="rect">
            <a:avLst/>
          </a:prstGeom>
          <a:ln w="12700">
            <a:miter lim="400000"/>
          </a:ln>
        </p:spPr>
      </p:pic>
      <p:sp>
        <p:nvSpPr>
          <p:cNvPr id="342" name="Rectangle"/>
          <p:cNvSpPr/>
          <p:nvPr/>
        </p:nvSpPr>
        <p:spPr>
          <a:xfrm>
            <a:off x="-101600" y="-121543"/>
            <a:ext cx="12395200" cy="7101086"/>
          </a:xfrm>
          <a:prstGeom prst="rect">
            <a:avLst/>
          </a:prstGeom>
          <a:solidFill>
            <a:srgbClr val="000000">
              <a:alpha val="48553"/>
            </a:srgbClr>
          </a:solidFill>
          <a:ln w="12700">
            <a:miter lim="400000"/>
          </a:ln>
        </p:spPr>
        <p:txBody>
          <a:bodyPr lIns="25400" tIns="25400" rIns="25400" bIns="25400" anchor="ctr"/>
          <a:lstStyle/>
          <a:p>
            <a:pPr marL="0" marR="0" lvl="0" indent="0" algn="l" defTabSz="412750"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2" name="Rectangle">
            <a:extLst>
              <a:ext uri="{FF2B5EF4-FFF2-40B4-BE49-F238E27FC236}">
                <a16:creationId xmlns:a16="http://schemas.microsoft.com/office/drawing/2014/main" id="{25147BD9-A379-149F-DAE6-A2522F7DB80D}"/>
              </a:ext>
            </a:extLst>
          </p:cNvPr>
          <p:cNvSpPr/>
          <p:nvPr/>
        </p:nvSpPr>
        <p:spPr>
          <a:xfrm rot="10800000" flipH="1">
            <a:off x="-175469" y="-1367679"/>
            <a:ext cx="12542937" cy="8522544"/>
          </a:xfrm>
          <a:prstGeom prst="rect">
            <a:avLst/>
          </a:prstGeom>
          <a:gradFill>
            <a:gsLst>
              <a:gs pos="20819">
                <a:srgbClr val="006271"/>
              </a:gs>
              <a:gs pos="76705">
                <a:srgbClr val="006C95">
                  <a:alpha val="50000"/>
                </a:srgbClr>
              </a:gs>
              <a:gs pos="99851">
                <a:schemeClr val="accent1">
                  <a:lumOff val="-13575"/>
                  <a:alpha val="0"/>
                </a:schemeClr>
              </a:gs>
            </a:gsLst>
            <a:path>
              <a:fillToRect l="50104" t="-4643" r="49895" b="104643"/>
            </a:path>
          </a:gradFill>
          <a:ln w="12700">
            <a:miter lim="400000"/>
          </a:ln>
        </p:spPr>
        <p:txBody>
          <a:bodyPr lIns="25400" tIns="25400" rIns="25400" bIns="25400" anchor="ctr"/>
          <a:lstStyle/>
          <a:p>
            <a:pPr marL="0" marR="0" lvl="0" indent="0" algn="l" defTabSz="412750" rtl="0" eaLnBrk="1" fontAlgn="auto" latinLnBrk="0" hangingPunct="1">
              <a:lnSpc>
                <a:spcPct val="100000"/>
              </a:lnSpc>
              <a:spcBef>
                <a:spcPts val="0"/>
              </a:spcBef>
              <a:spcAft>
                <a:spcPts val="0"/>
              </a:spcAft>
              <a:buClrTx/>
              <a:buSzTx/>
              <a:buFontTx/>
              <a:buNone/>
              <a:tabLst/>
              <a:defRPr sz="3200">
                <a:solidFill>
                  <a:srgbClr val="17458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17458F"/>
              </a:solidFill>
              <a:effectLst/>
              <a:uLnTx/>
              <a:uFillTx/>
              <a:latin typeface="Helvetica Neue Medium"/>
              <a:sym typeface="Helvetica Neue Medium"/>
            </a:endParaRPr>
          </a:p>
        </p:txBody>
      </p:sp>
      <p:grpSp>
        <p:nvGrpSpPr>
          <p:cNvPr id="345" name="Group"/>
          <p:cNvGrpSpPr/>
          <p:nvPr/>
        </p:nvGrpSpPr>
        <p:grpSpPr>
          <a:xfrm>
            <a:off x="1363883" y="2257733"/>
            <a:ext cx="10272593" cy="2943689"/>
            <a:chOff x="-852143" y="-1677147"/>
            <a:chExt cx="20545184" cy="5887370"/>
          </a:xfrm>
        </p:grpSpPr>
        <p:sp>
          <p:nvSpPr>
            <p:cNvPr id="343" name="THE CLUB EXPERIENCE"/>
            <p:cNvSpPr txBox="1"/>
            <p:nvPr/>
          </p:nvSpPr>
          <p:spPr>
            <a:xfrm>
              <a:off x="-852143" y="-1677147"/>
              <a:ext cx="20545184" cy="2096981"/>
            </a:xfrm>
            <a:prstGeom prst="rect">
              <a:avLst/>
            </a:prstGeom>
            <a:noFill/>
            <a:ln w="12700" cap="flat">
              <a:noFill/>
              <a:miter lim="400000"/>
            </a:ln>
            <a:effectLst>
              <a:outerShdw blurRad="863600" dist="25400" dir="5400000" rotWithShape="0">
                <a:srgbClr val="000044">
                  <a:alpha val="6039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nSpc>
                  <a:spcPct val="90000"/>
                </a:lnSpc>
                <a:defRPr sz="12600">
                  <a:solidFill>
                    <a:srgbClr val="FFFFFF"/>
                  </a:solidFill>
                  <a:latin typeface="Frutiger LT Std 75 Black"/>
                  <a:ea typeface="Frutiger LT Std 75 Black"/>
                  <a:cs typeface="Frutiger LT Std 75 Black"/>
                  <a:sym typeface="Frutiger LT Std 75 Black"/>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sz="7200" b="0" i="0" u="none" strike="noStrike" kern="1200" cap="none" spc="-150" normalizeH="0" baseline="0" noProof="0" dirty="0">
                  <a:ln>
                    <a:noFill/>
                  </a:ln>
                  <a:solidFill>
                    <a:srgbClr val="FFFFFF"/>
                  </a:solidFill>
                  <a:effectLst/>
                  <a:uLnTx/>
                  <a:uFillTx/>
                  <a:latin typeface="+mn-lt"/>
                  <a:sym typeface="Frutiger LT Std 75 Black"/>
                </a:rPr>
                <a:t>THE CLUB </a:t>
              </a:r>
              <a:r>
                <a:rPr lang="en-US" sz="7200" spc="-150" dirty="0">
                  <a:latin typeface="+mn-lt"/>
                </a:rPr>
                <a:t>PRESIDENT</a:t>
              </a:r>
              <a:endParaRPr kumimoji="0" sz="7200" b="0" i="0" u="none" strike="noStrike" kern="1200" cap="none" spc="-150" normalizeH="0" baseline="0" noProof="0" dirty="0">
                <a:ln>
                  <a:noFill/>
                </a:ln>
                <a:solidFill>
                  <a:srgbClr val="FFFFFF"/>
                </a:solidFill>
                <a:effectLst/>
                <a:uLnTx/>
                <a:uFillTx/>
                <a:latin typeface="+mn-lt"/>
                <a:sym typeface="Frutiger LT Std 75 Black"/>
              </a:endParaRPr>
            </a:p>
          </p:txBody>
        </p:sp>
        <p:sp>
          <p:nvSpPr>
            <p:cNvPr id="344" name="matters most."/>
            <p:cNvSpPr txBox="1"/>
            <p:nvPr/>
          </p:nvSpPr>
          <p:spPr>
            <a:xfrm>
              <a:off x="25401" y="617450"/>
              <a:ext cx="17173376" cy="3592773"/>
            </a:xfrm>
            <a:prstGeom prst="rect">
              <a:avLst/>
            </a:prstGeom>
            <a:noFill/>
            <a:ln w="12700" cap="flat">
              <a:noFill/>
              <a:miter lim="400000"/>
            </a:ln>
            <a:effectLst>
              <a:outerShdw blurRad="863600" dist="25400" dir="5400000" rotWithShape="0">
                <a:srgbClr val="000044">
                  <a:alpha val="6039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nSpc>
                  <a:spcPct val="90000"/>
                </a:lnSpc>
                <a:defRPr sz="12600" i="1">
                  <a:solidFill>
                    <a:srgbClr val="FFFFFF"/>
                  </a:solidFill>
                  <a:latin typeface="Georgia"/>
                  <a:ea typeface="Georgia"/>
                  <a:cs typeface="Georgia"/>
                  <a:sym typeface="Georgia"/>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sz="6300" b="0" i="1" u="none" strike="noStrike" kern="1200" cap="none" spc="0" normalizeH="0" baseline="0" noProof="0" dirty="0">
                  <a:ln>
                    <a:noFill/>
                  </a:ln>
                  <a:solidFill>
                    <a:srgbClr val="FFFFFF"/>
                  </a:solidFill>
                  <a:effectLst/>
                  <a:uLnTx/>
                  <a:uFillTx/>
                  <a:latin typeface="Georgia"/>
                  <a:sym typeface="Georgia"/>
                </a:rPr>
                <a:t>matters most</a:t>
              </a:r>
              <a:r>
                <a:rPr kumimoji="0" lang="en-US" sz="6300" b="0" i="1" u="none" strike="noStrike" kern="1200" cap="none" spc="0" normalizeH="0" baseline="0" noProof="0" dirty="0">
                  <a:ln>
                    <a:noFill/>
                  </a:ln>
                  <a:solidFill>
                    <a:srgbClr val="FFFFFF"/>
                  </a:solidFill>
                  <a:effectLst/>
                  <a:uLnTx/>
                  <a:uFillTx/>
                  <a:latin typeface="Georgia"/>
                  <a:sym typeface="Georgia"/>
                </a:rPr>
                <a:t> to the club experience</a:t>
              </a:r>
              <a:r>
                <a:rPr kumimoji="0" sz="6300" b="0" i="1" u="none" strike="noStrike" kern="1200" cap="none" spc="0" normalizeH="0" baseline="0" noProof="0" dirty="0">
                  <a:ln>
                    <a:noFill/>
                  </a:ln>
                  <a:solidFill>
                    <a:srgbClr val="FFFFFF"/>
                  </a:solidFill>
                  <a:effectLst/>
                  <a:uLnTx/>
                  <a:uFillTx/>
                  <a:latin typeface="Georgia"/>
                  <a:sym typeface="Georgia"/>
                </a:rPr>
                <a:t>.</a:t>
              </a:r>
            </a:p>
          </p:txBody>
        </p:sp>
      </p:grpSp>
      <p:pic>
        <p:nvPicPr>
          <p:cNvPr id="3" name="RotaryMBS-Simple_REV-Gold-RGB.png" descr="RotaryMBS-Simple_REV-Gold-RGB.png">
            <a:extLst>
              <a:ext uri="{FF2B5EF4-FFF2-40B4-BE49-F238E27FC236}">
                <a16:creationId xmlns:a16="http://schemas.microsoft.com/office/drawing/2014/main" id="{3274F74E-5B27-A790-5F82-BB09F42D301E}"/>
              </a:ext>
            </a:extLst>
          </p:cNvPr>
          <p:cNvPicPr>
            <a:picLocks noChangeAspect="1"/>
          </p:cNvPicPr>
          <p:nvPr/>
        </p:nvPicPr>
        <p:blipFill>
          <a:blip r:embed="rId4"/>
          <a:stretch>
            <a:fillRect/>
          </a:stretch>
        </p:blipFill>
        <p:spPr>
          <a:xfrm>
            <a:off x="10621447" y="5845110"/>
            <a:ext cx="1307180" cy="490745"/>
          </a:xfrm>
          <a:prstGeom prst="rect">
            <a:avLst/>
          </a:prstGeom>
          <a:ln w="12700">
            <a:miter lim="400000"/>
          </a:ln>
        </p:spPr>
      </p:pic>
    </p:spTree>
    <p:extLst>
      <p:ext uri="{BB962C8B-B14F-4D97-AF65-F5344CB8AC3E}">
        <p14:creationId xmlns:p14="http://schemas.microsoft.com/office/powerpoint/2010/main" val="1254595255"/>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A24-MiscKeynote-Backgrounds-07.png" descr="IA24-MiscKeynote-Backgrounds-07.png"/>
          <p:cNvPicPr>
            <a:picLocks noChangeAspect="1"/>
          </p:cNvPicPr>
          <p:nvPr/>
        </p:nvPicPr>
        <p:blipFill>
          <a:blip r:embed="rId3"/>
          <a:stretch>
            <a:fillRect/>
          </a:stretch>
        </p:blipFill>
        <p:spPr>
          <a:xfrm rot="10799561">
            <a:off x="-131289" y="-43983"/>
            <a:ext cx="12454577" cy="7005700"/>
          </a:xfrm>
          <a:prstGeom prst="rect">
            <a:avLst/>
          </a:prstGeom>
          <a:ln w="12700">
            <a:miter lim="400000"/>
          </a:ln>
        </p:spPr>
      </p:pic>
      <p:sp>
        <p:nvSpPr>
          <p:cNvPr id="173" name="Rectangle"/>
          <p:cNvSpPr/>
          <p:nvPr/>
        </p:nvSpPr>
        <p:spPr>
          <a:xfrm rot="10800000" flipH="1">
            <a:off x="0" y="-1289525"/>
            <a:ext cx="12542937" cy="8522544"/>
          </a:xfrm>
          <a:prstGeom prst="rect">
            <a:avLst/>
          </a:prstGeom>
          <a:gradFill>
            <a:gsLst>
              <a:gs pos="20819">
                <a:srgbClr val="006271"/>
              </a:gs>
              <a:gs pos="76705">
                <a:srgbClr val="006C95">
                  <a:alpha val="50000"/>
                </a:srgbClr>
              </a:gs>
              <a:gs pos="99851">
                <a:schemeClr val="accent1">
                  <a:lumOff val="-13575"/>
                  <a:alpha val="0"/>
                </a:schemeClr>
              </a:gs>
            </a:gsLst>
            <a:path>
              <a:fillToRect l="50104" t="-4643" r="49895" b="104643"/>
            </a:path>
          </a:gradFill>
          <a:ln w="12700">
            <a:miter lim="400000"/>
          </a:ln>
        </p:spPr>
        <p:txBody>
          <a:bodyPr lIns="25400" tIns="25400" rIns="25400" bIns="25400" anchor="ctr"/>
          <a:lstStyle/>
          <a:p>
            <a:pPr marL="0" marR="0" lvl="0" indent="0" algn="l" defTabSz="412750" rtl="0" eaLnBrk="1" fontAlgn="auto" latinLnBrk="0" hangingPunct="1">
              <a:lnSpc>
                <a:spcPct val="100000"/>
              </a:lnSpc>
              <a:spcBef>
                <a:spcPts val="0"/>
              </a:spcBef>
              <a:spcAft>
                <a:spcPts val="0"/>
              </a:spcAft>
              <a:buClrTx/>
              <a:buSzTx/>
              <a:buFontTx/>
              <a:buNone/>
              <a:tabLst/>
              <a:defRPr sz="3200">
                <a:solidFill>
                  <a:srgbClr val="17458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17458F"/>
              </a:solidFill>
              <a:effectLst/>
              <a:uLnTx/>
              <a:uFillTx/>
              <a:latin typeface="Helvetica Neue Medium"/>
              <a:sym typeface="Helvetica Neue Medium"/>
            </a:endParaRPr>
          </a:p>
        </p:txBody>
      </p:sp>
      <p:pic>
        <p:nvPicPr>
          <p:cNvPr id="174" name="RotaryMBS-Simple_REV-Gold-RGB.png" descr="RotaryMBS-Simple_REV-Gold-RGB.png"/>
          <p:cNvPicPr>
            <a:picLocks noChangeAspect="1"/>
          </p:cNvPicPr>
          <p:nvPr/>
        </p:nvPicPr>
        <p:blipFill>
          <a:blip r:embed="rId4"/>
          <a:stretch>
            <a:fillRect/>
          </a:stretch>
        </p:blipFill>
        <p:spPr>
          <a:xfrm>
            <a:off x="10621447" y="5845110"/>
            <a:ext cx="1307180" cy="490745"/>
          </a:xfrm>
          <a:prstGeom prst="rect">
            <a:avLst/>
          </a:prstGeom>
          <a:ln w="12700">
            <a:miter lim="400000"/>
          </a:ln>
        </p:spPr>
      </p:pic>
      <p:sp>
        <p:nvSpPr>
          <p:cNvPr id="3" name="THE CLUB EXPERIENCE">
            <a:extLst>
              <a:ext uri="{FF2B5EF4-FFF2-40B4-BE49-F238E27FC236}">
                <a16:creationId xmlns:a16="http://schemas.microsoft.com/office/drawing/2014/main" id="{8DABBAC6-FA51-36F4-FAC1-6216440132ED}"/>
              </a:ext>
            </a:extLst>
          </p:cNvPr>
          <p:cNvSpPr txBox="1"/>
          <p:nvPr/>
        </p:nvSpPr>
        <p:spPr>
          <a:xfrm>
            <a:off x="271631" y="199674"/>
            <a:ext cx="10509439" cy="660694"/>
          </a:xfrm>
          <a:prstGeom prst="rect">
            <a:avLst/>
          </a:prstGeom>
          <a:noFill/>
          <a:ln w="12700" cap="flat">
            <a:noFill/>
            <a:miter lim="400000"/>
          </a:ln>
          <a:effectLst>
            <a:outerShdw blurRad="863600" dist="25400" dir="5400000" rotWithShape="0">
              <a:srgbClr val="000044">
                <a:alpha val="6039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nSpc>
                <a:spcPct val="90000"/>
              </a:lnSpc>
              <a:defRPr sz="12600">
                <a:solidFill>
                  <a:srgbClr val="FFFFFF"/>
                </a:solidFill>
                <a:latin typeface="Frutiger LT Std 75 Black"/>
                <a:ea typeface="Frutiger LT Std 75 Black"/>
                <a:cs typeface="Frutiger LT Std 75 Black"/>
                <a:sym typeface="Frutiger LT Std 75 Black"/>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4400" spc="-150" dirty="0">
                <a:effectLst>
                  <a:outerShdw blurRad="38100" dist="38100" dir="2700000" algn="tl">
                    <a:srgbClr val="000000">
                      <a:alpha val="43137"/>
                    </a:srgbClr>
                  </a:outerShdw>
                </a:effectLst>
                <a:latin typeface="+mn-lt"/>
              </a:rPr>
              <a:t>PROSPECTIVE MEMBER SCENARIO #1</a:t>
            </a:r>
            <a:endParaRPr kumimoji="0" sz="4400" i="0" strike="noStrike" kern="1200" cap="none" spc="-150" normalizeH="0" baseline="0" noProof="0" dirty="0">
              <a:ln>
                <a:noFill/>
              </a:ln>
              <a:solidFill>
                <a:srgbClr val="FFFFFF"/>
              </a:solidFill>
              <a:effectLst>
                <a:outerShdw blurRad="38100" dist="38100" dir="2700000" algn="tl">
                  <a:srgbClr val="000000">
                    <a:alpha val="43137"/>
                  </a:srgbClr>
                </a:outerShdw>
              </a:effectLst>
              <a:uLnTx/>
              <a:uFillTx/>
              <a:latin typeface="+mn-lt"/>
              <a:sym typeface="Frutiger LT Std 75 Black"/>
            </a:endParaRPr>
          </a:p>
        </p:txBody>
      </p:sp>
      <p:sp>
        <p:nvSpPr>
          <p:cNvPr id="5" name="Subtitle 19">
            <a:extLst>
              <a:ext uri="{FF2B5EF4-FFF2-40B4-BE49-F238E27FC236}">
                <a16:creationId xmlns:a16="http://schemas.microsoft.com/office/drawing/2014/main" id="{A449B2CB-AD97-9C05-1F04-EE998126B7CA}"/>
              </a:ext>
            </a:extLst>
          </p:cNvPr>
          <p:cNvSpPr txBox="1">
            <a:spLocks/>
          </p:cNvSpPr>
          <p:nvPr/>
        </p:nvSpPr>
        <p:spPr>
          <a:xfrm>
            <a:off x="0" y="779431"/>
            <a:ext cx="11665974" cy="5046476"/>
          </a:xfrm>
          <a:prstGeom prst="rect">
            <a:avLst/>
          </a:prstGeom>
        </p:spPr>
        <p:txBody>
          <a:bodyPr vert="horz" lIns="50800" tIns="50800" rIns="50800" bIns="50800" rtlCol="0">
            <a:normAutofit fontScale="40000" lnSpcReduction="20000"/>
          </a:bodyPr>
          <a:lstStyle>
            <a:lvl1pPr marL="0" indent="0" algn="l" defTabSz="412750" rtl="0" eaLnBrk="1" latinLnBrk="0" hangingPunct="1">
              <a:lnSpc>
                <a:spcPct val="100000"/>
              </a:lnSpc>
              <a:spcBef>
                <a:spcPts val="0"/>
              </a:spcBef>
              <a:buSzTx/>
              <a:buFontTx/>
              <a:buNone/>
              <a:defRPr sz="2750" b="1" kern="1200">
                <a:solidFill>
                  <a:schemeClr val="tx1"/>
                </a:solidFill>
                <a:latin typeface="+mn-lt"/>
                <a:ea typeface="+mn-ea"/>
                <a:cs typeface="+mn-cs"/>
                <a:sym typeface="Helvetica Neue"/>
              </a:defRPr>
            </a:lvl1pPr>
            <a:lvl2pPr marL="0" indent="228600" algn="l" defTabSz="412750" rtl="0" eaLnBrk="1" latinLnBrk="0" hangingPunct="1">
              <a:lnSpc>
                <a:spcPct val="100000"/>
              </a:lnSpc>
              <a:spcBef>
                <a:spcPts val="0"/>
              </a:spcBef>
              <a:buSzTx/>
              <a:buFontTx/>
              <a:buNone/>
              <a:defRPr sz="2750" b="1" kern="1200">
                <a:solidFill>
                  <a:schemeClr val="tx1"/>
                </a:solidFill>
                <a:latin typeface="+mn-lt"/>
                <a:ea typeface="+mn-ea"/>
                <a:cs typeface="+mn-cs"/>
                <a:sym typeface="Helvetica Neue"/>
              </a:defRPr>
            </a:lvl2pPr>
            <a:lvl3pPr marL="0" indent="457200" algn="l" defTabSz="412750" rtl="0" eaLnBrk="1" latinLnBrk="0" hangingPunct="1">
              <a:lnSpc>
                <a:spcPct val="100000"/>
              </a:lnSpc>
              <a:spcBef>
                <a:spcPts val="0"/>
              </a:spcBef>
              <a:buSzTx/>
              <a:buFontTx/>
              <a:buNone/>
              <a:defRPr sz="2750" b="1" kern="1200">
                <a:solidFill>
                  <a:schemeClr val="tx1"/>
                </a:solidFill>
                <a:latin typeface="+mn-lt"/>
                <a:ea typeface="+mn-ea"/>
                <a:cs typeface="+mn-cs"/>
                <a:sym typeface="Helvetica Neue"/>
              </a:defRPr>
            </a:lvl3pPr>
            <a:lvl4pPr marL="0" indent="685800" algn="l" defTabSz="412750" rtl="0" eaLnBrk="1" latinLnBrk="0" hangingPunct="1">
              <a:lnSpc>
                <a:spcPct val="100000"/>
              </a:lnSpc>
              <a:spcBef>
                <a:spcPts val="0"/>
              </a:spcBef>
              <a:buSzTx/>
              <a:buFontTx/>
              <a:buNone/>
              <a:defRPr sz="2750" b="1" kern="1200">
                <a:solidFill>
                  <a:schemeClr val="tx1"/>
                </a:solidFill>
                <a:latin typeface="+mn-lt"/>
                <a:ea typeface="+mn-ea"/>
                <a:cs typeface="+mn-cs"/>
                <a:sym typeface="Helvetica Neue"/>
              </a:defRPr>
            </a:lvl4pPr>
            <a:lvl5pPr marL="0" indent="914400" algn="l" defTabSz="412750" rtl="0" eaLnBrk="1" latinLnBrk="0" hangingPunct="1">
              <a:lnSpc>
                <a:spcPct val="100000"/>
              </a:lnSpc>
              <a:spcBef>
                <a:spcPts val="0"/>
              </a:spcBef>
              <a:buSzTx/>
              <a:buFontTx/>
              <a:buNone/>
              <a:defRPr sz="2750" b="1" kern="1200">
                <a:solidFill>
                  <a:schemeClr val="tx1"/>
                </a:solidFill>
                <a:latin typeface="+mn-lt"/>
                <a:ea typeface="+mn-ea"/>
                <a:cs typeface="+mn-cs"/>
                <a:sym typeface="Helvetica Neu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7525" marR="0" lvl="0" indent="-287338" algn="l" defTabSz="475475" rtl="0" eaLnBrk="1" fontAlgn="auto" latinLnBrk="0" hangingPunct="1">
              <a:lnSpc>
                <a:spcPct val="110000"/>
              </a:lnSpc>
              <a:spcBef>
                <a:spcPts val="0"/>
              </a:spcBef>
              <a:spcAft>
                <a:spcPts val="0"/>
              </a:spcAft>
              <a:buClrTx/>
              <a:buSzTx/>
              <a:buFontTx/>
              <a:buNone/>
              <a:tabLst/>
              <a:defRPr sz="1352">
                <a:solidFill>
                  <a:srgbClr val="333333"/>
                </a:solidFill>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utiger LT Std 75 Black"/>
              <a:ea typeface="+mn-ea"/>
              <a:cs typeface="+mn-cs"/>
              <a:sym typeface="Helvetica Neue"/>
            </a:endParaRPr>
          </a:p>
          <a:p>
            <a:pPr marL="517525" marR="0" lvl="0" indent="-287338" algn="l" defTabSz="475475" rtl="0" eaLnBrk="1" fontAlgn="auto" latinLnBrk="0" hangingPunct="1">
              <a:lnSpc>
                <a:spcPct val="110000"/>
              </a:lnSpc>
              <a:spcBef>
                <a:spcPts val="0"/>
              </a:spcBef>
              <a:spcAft>
                <a:spcPts val="0"/>
              </a:spcAft>
              <a:buClrTx/>
              <a:buSzTx/>
              <a:buFontTx/>
              <a:buNone/>
              <a:tabLst/>
              <a:defRPr sz="1352">
                <a:solidFill>
                  <a:srgbClr val="333333"/>
                </a:solidFill>
              </a:defRPr>
            </a:pPr>
            <a:endParaRPr lang="en-US" sz="2800" dirty="0">
              <a:solidFill>
                <a:prstClr val="white"/>
              </a:solidFill>
              <a:effectLst>
                <a:outerShdw blurRad="38100" dist="38100" dir="2700000" algn="tl">
                  <a:srgbClr val="000000">
                    <a:alpha val="43137"/>
                  </a:srgbClr>
                </a:outerShdw>
              </a:effectLst>
              <a:latin typeface="Frutiger LT Std 75 Black"/>
            </a:endParaRPr>
          </a:p>
          <a:p>
            <a:pPr marL="517525" marR="0" lvl="0" indent="-287338" algn="l" defTabSz="475475" rtl="0" eaLnBrk="1" fontAlgn="auto" latinLnBrk="0" hangingPunct="1">
              <a:lnSpc>
                <a:spcPct val="110000"/>
              </a:lnSpc>
              <a:spcBef>
                <a:spcPts val="0"/>
              </a:spcBef>
              <a:spcAft>
                <a:spcPts val="0"/>
              </a:spcAft>
              <a:buClrTx/>
              <a:buSzTx/>
              <a:buFontTx/>
              <a:buNone/>
              <a:tabLst/>
              <a:defRPr sz="1352">
                <a:solidFill>
                  <a:srgbClr val="333333"/>
                </a:solidFill>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utiger LT Std 75 Black"/>
              <a:ea typeface="+mn-ea"/>
              <a:cs typeface="+mn-cs"/>
              <a:sym typeface="Helvetica Neue"/>
            </a:endParaRPr>
          </a:p>
          <a:p>
            <a:pPr marL="517525" marR="0" lvl="0" indent="-287338" algn="ctr" defTabSz="475475" rtl="0" eaLnBrk="1" fontAlgn="auto" latinLnBrk="0" hangingPunct="1">
              <a:lnSpc>
                <a:spcPct val="110000"/>
              </a:lnSpc>
              <a:spcBef>
                <a:spcPts val="0"/>
              </a:spcBef>
              <a:spcAft>
                <a:spcPts val="0"/>
              </a:spcAft>
              <a:buClrTx/>
              <a:buSzTx/>
              <a:buFontTx/>
              <a:buNone/>
              <a:tabLst/>
              <a:defRPr sz="1352">
                <a:solidFill>
                  <a:srgbClr val="333333"/>
                </a:solidFill>
              </a:defRPr>
            </a:pPr>
            <a:r>
              <a:rPr kumimoji="0" 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sym typeface="Helvetica Neue"/>
              </a:rPr>
              <a:t>You are a prospective member. You feel isolated in your community and learned about Rotary at a table a club had set up during a festival in your town. You think joining a club could be a good avenue to connect with community more. You reach out via the club’s website and are visiting during a lunch meeting. Everyone is friendly with each other, but they’re all focused on their own conversations. There are inside jokes, and you feel like an outsider. No one has introduced themselves or given any guidance. How does this feel for you? What do you do?</a:t>
            </a:r>
          </a:p>
        </p:txBody>
      </p:sp>
    </p:spTree>
    <p:extLst>
      <p:ext uri="{BB962C8B-B14F-4D97-AF65-F5344CB8AC3E}">
        <p14:creationId xmlns:p14="http://schemas.microsoft.com/office/powerpoint/2010/main" val="99680574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A24-MiscKeynote-Backgrounds-07.png" descr="IA24-MiscKeynote-Backgrounds-07.png"/>
          <p:cNvPicPr>
            <a:picLocks noChangeAspect="1"/>
          </p:cNvPicPr>
          <p:nvPr/>
        </p:nvPicPr>
        <p:blipFill>
          <a:blip r:embed="rId3"/>
          <a:stretch>
            <a:fillRect/>
          </a:stretch>
        </p:blipFill>
        <p:spPr>
          <a:xfrm rot="10799561">
            <a:off x="-131289" y="-43983"/>
            <a:ext cx="12454577" cy="7005700"/>
          </a:xfrm>
          <a:prstGeom prst="rect">
            <a:avLst/>
          </a:prstGeom>
          <a:ln w="12700">
            <a:miter lim="400000"/>
          </a:ln>
        </p:spPr>
      </p:pic>
      <p:sp>
        <p:nvSpPr>
          <p:cNvPr id="173" name="Rectangle"/>
          <p:cNvSpPr/>
          <p:nvPr/>
        </p:nvSpPr>
        <p:spPr>
          <a:xfrm rot="10800000" flipH="1">
            <a:off x="0" y="-1289525"/>
            <a:ext cx="12542937" cy="8522544"/>
          </a:xfrm>
          <a:prstGeom prst="rect">
            <a:avLst/>
          </a:prstGeom>
          <a:gradFill>
            <a:gsLst>
              <a:gs pos="20819">
                <a:srgbClr val="006271"/>
              </a:gs>
              <a:gs pos="76705">
                <a:srgbClr val="006C95">
                  <a:alpha val="50000"/>
                </a:srgbClr>
              </a:gs>
              <a:gs pos="99851">
                <a:schemeClr val="accent1">
                  <a:lumOff val="-13575"/>
                  <a:alpha val="0"/>
                </a:schemeClr>
              </a:gs>
            </a:gsLst>
            <a:path>
              <a:fillToRect l="50104" t="-4643" r="49895" b="104643"/>
            </a:path>
          </a:gradFill>
          <a:ln w="12700">
            <a:miter lim="400000"/>
          </a:ln>
        </p:spPr>
        <p:txBody>
          <a:bodyPr lIns="25400" tIns="25400" rIns="25400" bIns="25400" anchor="ctr"/>
          <a:lstStyle/>
          <a:p>
            <a:pPr marL="0" marR="0" lvl="0" indent="0" algn="l" defTabSz="412750" rtl="0" eaLnBrk="1" fontAlgn="auto" latinLnBrk="0" hangingPunct="1">
              <a:lnSpc>
                <a:spcPct val="100000"/>
              </a:lnSpc>
              <a:spcBef>
                <a:spcPts val="0"/>
              </a:spcBef>
              <a:spcAft>
                <a:spcPts val="0"/>
              </a:spcAft>
              <a:buClrTx/>
              <a:buSzTx/>
              <a:buFontTx/>
              <a:buNone/>
              <a:tabLst/>
              <a:defRPr sz="3200">
                <a:solidFill>
                  <a:srgbClr val="17458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17458F"/>
              </a:solidFill>
              <a:effectLst/>
              <a:uLnTx/>
              <a:uFillTx/>
              <a:latin typeface="Helvetica Neue Medium"/>
              <a:sym typeface="Helvetica Neue Medium"/>
            </a:endParaRPr>
          </a:p>
        </p:txBody>
      </p:sp>
      <p:pic>
        <p:nvPicPr>
          <p:cNvPr id="174" name="RotaryMBS-Simple_REV-Gold-RGB.png" descr="RotaryMBS-Simple_REV-Gold-RGB.png"/>
          <p:cNvPicPr>
            <a:picLocks noChangeAspect="1"/>
          </p:cNvPicPr>
          <p:nvPr/>
        </p:nvPicPr>
        <p:blipFill>
          <a:blip r:embed="rId4"/>
          <a:stretch>
            <a:fillRect/>
          </a:stretch>
        </p:blipFill>
        <p:spPr>
          <a:xfrm>
            <a:off x="10621447" y="5845110"/>
            <a:ext cx="1307180" cy="490745"/>
          </a:xfrm>
          <a:prstGeom prst="rect">
            <a:avLst/>
          </a:prstGeom>
          <a:ln w="12700">
            <a:miter lim="400000"/>
          </a:ln>
        </p:spPr>
      </p:pic>
      <p:sp>
        <p:nvSpPr>
          <p:cNvPr id="3" name="THE CLUB EXPERIENCE">
            <a:extLst>
              <a:ext uri="{FF2B5EF4-FFF2-40B4-BE49-F238E27FC236}">
                <a16:creationId xmlns:a16="http://schemas.microsoft.com/office/drawing/2014/main" id="{8DABBAC6-FA51-36F4-FAC1-6216440132ED}"/>
              </a:ext>
            </a:extLst>
          </p:cNvPr>
          <p:cNvSpPr txBox="1"/>
          <p:nvPr/>
        </p:nvSpPr>
        <p:spPr>
          <a:xfrm>
            <a:off x="271631" y="199674"/>
            <a:ext cx="10349815" cy="660694"/>
          </a:xfrm>
          <a:prstGeom prst="rect">
            <a:avLst/>
          </a:prstGeom>
          <a:noFill/>
          <a:ln w="12700" cap="flat">
            <a:noFill/>
            <a:miter lim="400000"/>
          </a:ln>
          <a:effectLst>
            <a:outerShdw blurRad="863600" dist="25400" dir="5400000" rotWithShape="0">
              <a:srgbClr val="000044">
                <a:alpha val="6039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nSpc>
                <a:spcPct val="90000"/>
              </a:lnSpc>
              <a:defRPr sz="12600">
                <a:solidFill>
                  <a:srgbClr val="FFFFFF"/>
                </a:solidFill>
                <a:latin typeface="Frutiger LT Std 75 Black"/>
                <a:ea typeface="Frutiger LT Std 75 Black"/>
                <a:cs typeface="Frutiger LT Std 75 Black"/>
                <a:sym typeface="Frutiger LT Std 75 Black"/>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4400" spc="-150" dirty="0">
                <a:effectLst>
                  <a:outerShdw blurRad="38100" dist="38100" dir="2700000" algn="tl">
                    <a:srgbClr val="000000">
                      <a:alpha val="43137"/>
                    </a:srgbClr>
                  </a:outerShdw>
                </a:effectLst>
                <a:latin typeface="+mn-lt"/>
              </a:rPr>
              <a:t>PROSPECTIVE MEMBER SCENARIO #2</a:t>
            </a:r>
            <a:endParaRPr kumimoji="0" lang="en-US" sz="4400" i="0" strike="noStrike" kern="1200" cap="none" spc="-150" normalizeH="0" baseline="0" noProof="0" dirty="0">
              <a:ln>
                <a:noFill/>
              </a:ln>
              <a:solidFill>
                <a:srgbClr val="FFFFFF"/>
              </a:solidFill>
              <a:effectLst>
                <a:outerShdw blurRad="38100" dist="38100" dir="2700000" algn="tl">
                  <a:srgbClr val="000000">
                    <a:alpha val="43137"/>
                  </a:srgbClr>
                </a:outerShdw>
              </a:effectLst>
              <a:uLnTx/>
              <a:uFillTx/>
              <a:latin typeface="+mn-lt"/>
              <a:sym typeface="Frutiger LT Std 75 Black"/>
            </a:endParaRPr>
          </a:p>
        </p:txBody>
      </p:sp>
      <p:sp>
        <p:nvSpPr>
          <p:cNvPr id="5" name="Subtitle 19">
            <a:extLst>
              <a:ext uri="{FF2B5EF4-FFF2-40B4-BE49-F238E27FC236}">
                <a16:creationId xmlns:a16="http://schemas.microsoft.com/office/drawing/2014/main" id="{A449B2CB-AD97-9C05-1F04-EE998126B7CA}"/>
              </a:ext>
            </a:extLst>
          </p:cNvPr>
          <p:cNvSpPr txBox="1">
            <a:spLocks/>
          </p:cNvSpPr>
          <p:nvPr/>
        </p:nvSpPr>
        <p:spPr>
          <a:xfrm>
            <a:off x="0" y="779431"/>
            <a:ext cx="11665974" cy="5046476"/>
          </a:xfrm>
          <a:prstGeom prst="rect">
            <a:avLst/>
          </a:prstGeom>
        </p:spPr>
        <p:txBody>
          <a:bodyPr vert="horz" lIns="50800" tIns="50800" rIns="50800" bIns="50800" rtlCol="0">
            <a:normAutofit fontScale="47500" lnSpcReduction="20000"/>
          </a:bodyPr>
          <a:lstStyle>
            <a:lvl1pPr marL="0" indent="0" algn="l" defTabSz="412750" rtl="0" eaLnBrk="1" latinLnBrk="0" hangingPunct="1">
              <a:lnSpc>
                <a:spcPct val="100000"/>
              </a:lnSpc>
              <a:spcBef>
                <a:spcPts val="0"/>
              </a:spcBef>
              <a:buSzTx/>
              <a:buFontTx/>
              <a:buNone/>
              <a:defRPr sz="2750" b="1" kern="1200">
                <a:solidFill>
                  <a:schemeClr val="tx1"/>
                </a:solidFill>
                <a:latin typeface="+mn-lt"/>
                <a:ea typeface="+mn-ea"/>
                <a:cs typeface="+mn-cs"/>
                <a:sym typeface="Helvetica Neue"/>
              </a:defRPr>
            </a:lvl1pPr>
            <a:lvl2pPr marL="0" indent="228600" algn="l" defTabSz="412750" rtl="0" eaLnBrk="1" latinLnBrk="0" hangingPunct="1">
              <a:lnSpc>
                <a:spcPct val="100000"/>
              </a:lnSpc>
              <a:spcBef>
                <a:spcPts val="0"/>
              </a:spcBef>
              <a:buSzTx/>
              <a:buFontTx/>
              <a:buNone/>
              <a:defRPr sz="2750" b="1" kern="1200">
                <a:solidFill>
                  <a:schemeClr val="tx1"/>
                </a:solidFill>
                <a:latin typeface="+mn-lt"/>
                <a:ea typeface="+mn-ea"/>
                <a:cs typeface="+mn-cs"/>
                <a:sym typeface="Helvetica Neue"/>
              </a:defRPr>
            </a:lvl2pPr>
            <a:lvl3pPr marL="0" indent="457200" algn="l" defTabSz="412750" rtl="0" eaLnBrk="1" latinLnBrk="0" hangingPunct="1">
              <a:lnSpc>
                <a:spcPct val="100000"/>
              </a:lnSpc>
              <a:spcBef>
                <a:spcPts val="0"/>
              </a:spcBef>
              <a:buSzTx/>
              <a:buFontTx/>
              <a:buNone/>
              <a:defRPr sz="2750" b="1" kern="1200">
                <a:solidFill>
                  <a:schemeClr val="tx1"/>
                </a:solidFill>
                <a:latin typeface="+mn-lt"/>
                <a:ea typeface="+mn-ea"/>
                <a:cs typeface="+mn-cs"/>
                <a:sym typeface="Helvetica Neue"/>
              </a:defRPr>
            </a:lvl3pPr>
            <a:lvl4pPr marL="0" indent="685800" algn="l" defTabSz="412750" rtl="0" eaLnBrk="1" latinLnBrk="0" hangingPunct="1">
              <a:lnSpc>
                <a:spcPct val="100000"/>
              </a:lnSpc>
              <a:spcBef>
                <a:spcPts val="0"/>
              </a:spcBef>
              <a:buSzTx/>
              <a:buFontTx/>
              <a:buNone/>
              <a:defRPr sz="2750" b="1" kern="1200">
                <a:solidFill>
                  <a:schemeClr val="tx1"/>
                </a:solidFill>
                <a:latin typeface="+mn-lt"/>
                <a:ea typeface="+mn-ea"/>
                <a:cs typeface="+mn-cs"/>
                <a:sym typeface="Helvetica Neue"/>
              </a:defRPr>
            </a:lvl4pPr>
            <a:lvl5pPr marL="0" indent="914400" algn="l" defTabSz="412750" rtl="0" eaLnBrk="1" latinLnBrk="0" hangingPunct="1">
              <a:lnSpc>
                <a:spcPct val="100000"/>
              </a:lnSpc>
              <a:spcBef>
                <a:spcPts val="0"/>
              </a:spcBef>
              <a:buSzTx/>
              <a:buFontTx/>
              <a:buNone/>
              <a:defRPr sz="2750" b="1" kern="1200">
                <a:solidFill>
                  <a:schemeClr val="tx1"/>
                </a:solidFill>
                <a:latin typeface="+mn-lt"/>
                <a:ea typeface="+mn-ea"/>
                <a:cs typeface="+mn-cs"/>
                <a:sym typeface="Helvetica Neu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7525" marR="0" lvl="0" indent="-287338" algn="l" defTabSz="475475" rtl="0" eaLnBrk="1" fontAlgn="auto" latinLnBrk="0" hangingPunct="1">
              <a:lnSpc>
                <a:spcPct val="110000"/>
              </a:lnSpc>
              <a:spcBef>
                <a:spcPts val="0"/>
              </a:spcBef>
              <a:spcAft>
                <a:spcPts val="0"/>
              </a:spcAft>
              <a:buClrTx/>
              <a:buSzTx/>
              <a:buFontTx/>
              <a:buNone/>
              <a:tabLst/>
              <a:defRPr sz="1352">
                <a:solidFill>
                  <a:srgbClr val="333333"/>
                </a:solidFill>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utiger LT Std 75 Black"/>
              <a:ea typeface="+mn-ea"/>
              <a:cs typeface="+mn-cs"/>
              <a:sym typeface="Helvetica Neue"/>
            </a:endParaRPr>
          </a:p>
          <a:p>
            <a:pPr marL="517525" marR="0" lvl="0" indent="-287338" algn="l" defTabSz="475475" rtl="0" eaLnBrk="1" fontAlgn="auto" latinLnBrk="0" hangingPunct="1">
              <a:lnSpc>
                <a:spcPct val="110000"/>
              </a:lnSpc>
              <a:spcBef>
                <a:spcPts val="0"/>
              </a:spcBef>
              <a:spcAft>
                <a:spcPts val="0"/>
              </a:spcAft>
              <a:buClrTx/>
              <a:buSzTx/>
              <a:buFontTx/>
              <a:buNone/>
              <a:tabLst/>
              <a:defRPr sz="1352">
                <a:solidFill>
                  <a:srgbClr val="333333"/>
                </a:solidFill>
              </a:defRPr>
            </a:pPr>
            <a:endParaRPr lang="en-US" sz="2800" dirty="0">
              <a:solidFill>
                <a:prstClr val="white"/>
              </a:solidFill>
              <a:effectLst>
                <a:outerShdw blurRad="38100" dist="38100" dir="2700000" algn="tl">
                  <a:srgbClr val="000000">
                    <a:alpha val="43137"/>
                  </a:srgbClr>
                </a:outerShdw>
              </a:effectLst>
              <a:latin typeface="Frutiger LT Std 75 Black"/>
            </a:endParaRPr>
          </a:p>
          <a:p>
            <a:pPr marL="517525" marR="0" lvl="0" indent="-287338" algn="l" defTabSz="475475" rtl="0" eaLnBrk="1" fontAlgn="auto" latinLnBrk="0" hangingPunct="1">
              <a:lnSpc>
                <a:spcPct val="110000"/>
              </a:lnSpc>
              <a:spcBef>
                <a:spcPts val="0"/>
              </a:spcBef>
              <a:spcAft>
                <a:spcPts val="0"/>
              </a:spcAft>
              <a:buClrTx/>
              <a:buSzTx/>
              <a:buFontTx/>
              <a:buNone/>
              <a:tabLst/>
              <a:defRPr sz="1352">
                <a:solidFill>
                  <a:srgbClr val="333333"/>
                </a:solidFill>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utiger LT Std 75 Black"/>
              <a:ea typeface="+mn-ea"/>
              <a:cs typeface="+mn-cs"/>
              <a:sym typeface="Helvetica Neue"/>
            </a:endParaRPr>
          </a:p>
          <a:p>
            <a:pPr marL="517525" marR="0" lvl="0" indent="-287338" algn="ctr" defTabSz="475475" rtl="0" eaLnBrk="1" fontAlgn="auto" latinLnBrk="0" hangingPunct="1">
              <a:lnSpc>
                <a:spcPct val="110000"/>
              </a:lnSpc>
              <a:spcBef>
                <a:spcPts val="0"/>
              </a:spcBef>
              <a:spcAft>
                <a:spcPts val="0"/>
              </a:spcAft>
              <a:buClrTx/>
              <a:buSzTx/>
              <a:buFontTx/>
              <a:buNone/>
              <a:tabLst/>
              <a:defRPr sz="1352">
                <a:solidFill>
                  <a:srgbClr val="333333"/>
                </a:solidFill>
              </a:defRPr>
            </a:pPr>
            <a:r>
              <a:rPr kumimoji="0" 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sym typeface="Helvetica Neue"/>
              </a:rPr>
              <a:t>You are a prospective member. You are very active in community service, and you’ve seen Rotary’s “People of Action” ads. You visit the Rotary club in your town and you find out their only service project is next March. It’s June. What do you realistically do as someone who just wants to do community service?</a:t>
            </a:r>
          </a:p>
        </p:txBody>
      </p:sp>
    </p:spTree>
    <p:extLst>
      <p:ext uri="{BB962C8B-B14F-4D97-AF65-F5344CB8AC3E}">
        <p14:creationId xmlns:p14="http://schemas.microsoft.com/office/powerpoint/2010/main" val="248011940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A24-MiscKeynote-Backgrounds-07.png" descr="IA24-MiscKeynote-Backgrounds-07.png"/>
          <p:cNvPicPr>
            <a:picLocks noChangeAspect="1"/>
          </p:cNvPicPr>
          <p:nvPr/>
        </p:nvPicPr>
        <p:blipFill>
          <a:blip r:embed="rId3"/>
          <a:stretch>
            <a:fillRect/>
          </a:stretch>
        </p:blipFill>
        <p:spPr>
          <a:xfrm rot="10799561">
            <a:off x="-131289" y="-43983"/>
            <a:ext cx="12454577" cy="7005700"/>
          </a:xfrm>
          <a:prstGeom prst="rect">
            <a:avLst/>
          </a:prstGeom>
          <a:ln w="12700">
            <a:miter lim="400000"/>
          </a:ln>
        </p:spPr>
      </p:pic>
      <p:sp>
        <p:nvSpPr>
          <p:cNvPr id="173" name="Rectangle"/>
          <p:cNvSpPr/>
          <p:nvPr/>
        </p:nvSpPr>
        <p:spPr>
          <a:xfrm rot="10800000" flipH="1">
            <a:off x="0" y="-1289525"/>
            <a:ext cx="12542937" cy="8522544"/>
          </a:xfrm>
          <a:prstGeom prst="rect">
            <a:avLst/>
          </a:prstGeom>
          <a:gradFill>
            <a:gsLst>
              <a:gs pos="20819">
                <a:srgbClr val="006271"/>
              </a:gs>
              <a:gs pos="76705">
                <a:srgbClr val="006C95">
                  <a:alpha val="50000"/>
                </a:srgbClr>
              </a:gs>
              <a:gs pos="99851">
                <a:schemeClr val="accent1">
                  <a:lumOff val="-13575"/>
                  <a:alpha val="0"/>
                </a:schemeClr>
              </a:gs>
            </a:gsLst>
            <a:path>
              <a:fillToRect l="50104" t="-4643" r="49895" b="104643"/>
            </a:path>
          </a:gradFill>
          <a:ln w="12700">
            <a:miter lim="400000"/>
          </a:ln>
        </p:spPr>
        <p:txBody>
          <a:bodyPr lIns="25400" tIns="25400" rIns="25400" bIns="25400" anchor="ctr"/>
          <a:lstStyle/>
          <a:p>
            <a:pPr marL="0" marR="0" lvl="0" indent="0" algn="l" defTabSz="412750" rtl="0" eaLnBrk="1" fontAlgn="auto" latinLnBrk="0" hangingPunct="1">
              <a:lnSpc>
                <a:spcPct val="100000"/>
              </a:lnSpc>
              <a:spcBef>
                <a:spcPts val="0"/>
              </a:spcBef>
              <a:spcAft>
                <a:spcPts val="0"/>
              </a:spcAft>
              <a:buClrTx/>
              <a:buSzTx/>
              <a:buFontTx/>
              <a:buNone/>
              <a:tabLst/>
              <a:defRPr sz="3200">
                <a:solidFill>
                  <a:srgbClr val="17458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17458F"/>
              </a:solidFill>
              <a:effectLst/>
              <a:uLnTx/>
              <a:uFillTx/>
              <a:latin typeface="Helvetica Neue Medium"/>
              <a:sym typeface="Helvetica Neue Medium"/>
            </a:endParaRPr>
          </a:p>
        </p:txBody>
      </p:sp>
      <p:pic>
        <p:nvPicPr>
          <p:cNvPr id="174" name="RotaryMBS-Simple_REV-Gold-RGB.png" descr="RotaryMBS-Simple_REV-Gold-RGB.png"/>
          <p:cNvPicPr>
            <a:picLocks noChangeAspect="1"/>
          </p:cNvPicPr>
          <p:nvPr/>
        </p:nvPicPr>
        <p:blipFill>
          <a:blip r:embed="rId4"/>
          <a:stretch>
            <a:fillRect/>
          </a:stretch>
        </p:blipFill>
        <p:spPr>
          <a:xfrm>
            <a:off x="10621447" y="5845110"/>
            <a:ext cx="1307180" cy="490745"/>
          </a:xfrm>
          <a:prstGeom prst="rect">
            <a:avLst/>
          </a:prstGeom>
          <a:ln w="12700">
            <a:miter lim="400000"/>
          </a:ln>
        </p:spPr>
      </p:pic>
      <p:sp>
        <p:nvSpPr>
          <p:cNvPr id="3" name="THE CLUB EXPERIENCE">
            <a:extLst>
              <a:ext uri="{FF2B5EF4-FFF2-40B4-BE49-F238E27FC236}">
                <a16:creationId xmlns:a16="http://schemas.microsoft.com/office/drawing/2014/main" id="{8DABBAC6-FA51-36F4-FAC1-6216440132ED}"/>
              </a:ext>
            </a:extLst>
          </p:cNvPr>
          <p:cNvSpPr txBox="1"/>
          <p:nvPr/>
        </p:nvSpPr>
        <p:spPr>
          <a:xfrm>
            <a:off x="271632" y="199674"/>
            <a:ext cx="10096484" cy="660694"/>
          </a:xfrm>
          <a:prstGeom prst="rect">
            <a:avLst/>
          </a:prstGeom>
          <a:noFill/>
          <a:ln w="12700" cap="flat">
            <a:noFill/>
            <a:miter lim="400000"/>
          </a:ln>
          <a:effectLst>
            <a:outerShdw blurRad="863600" dist="25400" dir="5400000" rotWithShape="0">
              <a:srgbClr val="000044">
                <a:alpha val="6039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nSpc>
                <a:spcPct val="90000"/>
              </a:lnSpc>
              <a:defRPr sz="12600">
                <a:solidFill>
                  <a:srgbClr val="FFFFFF"/>
                </a:solidFill>
                <a:latin typeface="Frutiger LT Std 75 Black"/>
                <a:ea typeface="Frutiger LT Std 75 Black"/>
                <a:cs typeface="Frutiger LT Std 75 Black"/>
                <a:sym typeface="Frutiger LT Std 75 Black"/>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4400" spc="-150" dirty="0">
                <a:effectLst>
                  <a:outerShdw blurRad="38100" dist="38100" dir="2700000" algn="tl">
                    <a:srgbClr val="000000">
                      <a:alpha val="43137"/>
                    </a:srgbClr>
                  </a:outerShdw>
                </a:effectLst>
                <a:latin typeface="+mn-lt"/>
              </a:rPr>
              <a:t>PROSPECTIVE MEMBER SCENARIO #3</a:t>
            </a:r>
            <a:endParaRPr kumimoji="0" lang="en-US" sz="4400" i="0" strike="noStrike" kern="1200" cap="none" spc="-150" normalizeH="0" baseline="0" noProof="0" dirty="0">
              <a:ln>
                <a:noFill/>
              </a:ln>
              <a:solidFill>
                <a:srgbClr val="FFFFFF"/>
              </a:solidFill>
              <a:effectLst>
                <a:outerShdw blurRad="38100" dist="38100" dir="2700000" algn="tl">
                  <a:srgbClr val="000000">
                    <a:alpha val="43137"/>
                  </a:srgbClr>
                </a:outerShdw>
              </a:effectLst>
              <a:uLnTx/>
              <a:uFillTx/>
              <a:latin typeface="+mn-lt"/>
              <a:sym typeface="Frutiger LT Std 75 Black"/>
            </a:endParaRPr>
          </a:p>
        </p:txBody>
      </p:sp>
      <p:sp>
        <p:nvSpPr>
          <p:cNvPr id="5" name="Subtitle 19">
            <a:extLst>
              <a:ext uri="{FF2B5EF4-FFF2-40B4-BE49-F238E27FC236}">
                <a16:creationId xmlns:a16="http://schemas.microsoft.com/office/drawing/2014/main" id="{A449B2CB-AD97-9C05-1F04-EE998126B7CA}"/>
              </a:ext>
            </a:extLst>
          </p:cNvPr>
          <p:cNvSpPr txBox="1">
            <a:spLocks/>
          </p:cNvSpPr>
          <p:nvPr/>
        </p:nvSpPr>
        <p:spPr>
          <a:xfrm>
            <a:off x="0" y="779431"/>
            <a:ext cx="11665974" cy="5046476"/>
          </a:xfrm>
          <a:prstGeom prst="rect">
            <a:avLst/>
          </a:prstGeom>
        </p:spPr>
        <p:txBody>
          <a:bodyPr vert="horz" lIns="50800" tIns="50800" rIns="50800" bIns="50800" rtlCol="0">
            <a:normAutofit fontScale="70000" lnSpcReduction="20000"/>
          </a:bodyPr>
          <a:lstStyle>
            <a:lvl1pPr marL="0" indent="0" algn="l" defTabSz="412750" rtl="0" eaLnBrk="1" latinLnBrk="0" hangingPunct="1">
              <a:lnSpc>
                <a:spcPct val="100000"/>
              </a:lnSpc>
              <a:spcBef>
                <a:spcPts val="0"/>
              </a:spcBef>
              <a:buSzTx/>
              <a:buFontTx/>
              <a:buNone/>
              <a:defRPr sz="2750" b="1" kern="1200">
                <a:solidFill>
                  <a:schemeClr val="tx1"/>
                </a:solidFill>
                <a:latin typeface="+mn-lt"/>
                <a:ea typeface="+mn-ea"/>
                <a:cs typeface="+mn-cs"/>
                <a:sym typeface="Helvetica Neue"/>
              </a:defRPr>
            </a:lvl1pPr>
            <a:lvl2pPr marL="0" indent="228600" algn="l" defTabSz="412750" rtl="0" eaLnBrk="1" latinLnBrk="0" hangingPunct="1">
              <a:lnSpc>
                <a:spcPct val="100000"/>
              </a:lnSpc>
              <a:spcBef>
                <a:spcPts val="0"/>
              </a:spcBef>
              <a:buSzTx/>
              <a:buFontTx/>
              <a:buNone/>
              <a:defRPr sz="2750" b="1" kern="1200">
                <a:solidFill>
                  <a:schemeClr val="tx1"/>
                </a:solidFill>
                <a:latin typeface="+mn-lt"/>
                <a:ea typeface="+mn-ea"/>
                <a:cs typeface="+mn-cs"/>
                <a:sym typeface="Helvetica Neue"/>
              </a:defRPr>
            </a:lvl2pPr>
            <a:lvl3pPr marL="0" indent="457200" algn="l" defTabSz="412750" rtl="0" eaLnBrk="1" latinLnBrk="0" hangingPunct="1">
              <a:lnSpc>
                <a:spcPct val="100000"/>
              </a:lnSpc>
              <a:spcBef>
                <a:spcPts val="0"/>
              </a:spcBef>
              <a:buSzTx/>
              <a:buFontTx/>
              <a:buNone/>
              <a:defRPr sz="2750" b="1" kern="1200">
                <a:solidFill>
                  <a:schemeClr val="tx1"/>
                </a:solidFill>
                <a:latin typeface="+mn-lt"/>
                <a:ea typeface="+mn-ea"/>
                <a:cs typeface="+mn-cs"/>
                <a:sym typeface="Helvetica Neue"/>
              </a:defRPr>
            </a:lvl3pPr>
            <a:lvl4pPr marL="0" indent="685800" algn="l" defTabSz="412750" rtl="0" eaLnBrk="1" latinLnBrk="0" hangingPunct="1">
              <a:lnSpc>
                <a:spcPct val="100000"/>
              </a:lnSpc>
              <a:spcBef>
                <a:spcPts val="0"/>
              </a:spcBef>
              <a:buSzTx/>
              <a:buFontTx/>
              <a:buNone/>
              <a:defRPr sz="2750" b="1" kern="1200">
                <a:solidFill>
                  <a:schemeClr val="tx1"/>
                </a:solidFill>
                <a:latin typeface="+mn-lt"/>
                <a:ea typeface="+mn-ea"/>
                <a:cs typeface="+mn-cs"/>
                <a:sym typeface="Helvetica Neue"/>
              </a:defRPr>
            </a:lvl4pPr>
            <a:lvl5pPr marL="0" indent="914400" algn="l" defTabSz="412750" rtl="0" eaLnBrk="1" latinLnBrk="0" hangingPunct="1">
              <a:lnSpc>
                <a:spcPct val="100000"/>
              </a:lnSpc>
              <a:spcBef>
                <a:spcPts val="0"/>
              </a:spcBef>
              <a:buSzTx/>
              <a:buFontTx/>
              <a:buNone/>
              <a:defRPr sz="2750" b="1" kern="1200">
                <a:solidFill>
                  <a:schemeClr val="tx1"/>
                </a:solidFill>
                <a:latin typeface="+mn-lt"/>
                <a:ea typeface="+mn-ea"/>
                <a:cs typeface="+mn-cs"/>
                <a:sym typeface="Helvetica Neu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7525" marR="0" lvl="0" indent="-287338" algn="l" defTabSz="475475" rtl="0" eaLnBrk="1" fontAlgn="auto" latinLnBrk="0" hangingPunct="1">
              <a:lnSpc>
                <a:spcPct val="110000"/>
              </a:lnSpc>
              <a:spcBef>
                <a:spcPts val="0"/>
              </a:spcBef>
              <a:spcAft>
                <a:spcPts val="0"/>
              </a:spcAft>
              <a:buClrTx/>
              <a:buSzTx/>
              <a:buFontTx/>
              <a:buNone/>
              <a:tabLst/>
              <a:defRPr sz="1352">
                <a:solidFill>
                  <a:srgbClr val="333333"/>
                </a:solidFill>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utiger LT Std 75 Black"/>
              <a:ea typeface="+mn-ea"/>
              <a:cs typeface="+mn-cs"/>
              <a:sym typeface="Helvetica Neue"/>
            </a:endParaRPr>
          </a:p>
          <a:p>
            <a:pPr marL="517525" marR="0" lvl="0" indent="-287338" algn="l" defTabSz="475475" rtl="0" eaLnBrk="1" fontAlgn="auto" latinLnBrk="0" hangingPunct="1">
              <a:lnSpc>
                <a:spcPct val="110000"/>
              </a:lnSpc>
              <a:spcBef>
                <a:spcPts val="0"/>
              </a:spcBef>
              <a:spcAft>
                <a:spcPts val="0"/>
              </a:spcAft>
              <a:buClrTx/>
              <a:buSzTx/>
              <a:buFontTx/>
              <a:buNone/>
              <a:tabLst/>
              <a:defRPr sz="1352">
                <a:solidFill>
                  <a:srgbClr val="333333"/>
                </a:solidFill>
              </a:defRPr>
            </a:pPr>
            <a:endParaRPr lang="en-US" sz="2800" dirty="0">
              <a:solidFill>
                <a:prstClr val="white"/>
              </a:solidFill>
              <a:effectLst>
                <a:outerShdw blurRad="38100" dist="38100" dir="2700000" algn="tl">
                  <a:srgbClr val="000000">
                    <a:alpha val="43137"/>
                  </a:srgbClr>
                </a:outerShdw>
              </a:effectLst>
              <a:latin typeface="Frutiger LT Std 75 Black"/>
            </a:endParaRPr>
          </a:p>
          <a:p>
            <a:pPr marL="517525" marR="0" lvl="0" indent="-287338" algn="l" defTabSz="475475" rtl="0" eaLnBrk="1" fontAlgn="auto" latinLnBrk="0" hangingPunct="1">
              <a:lnSpc>
                <a:spcPct val="110000"/>
              </a:lnSpc>
              <a:spcBef>
                <a:spcPts val="0"/>
              </a:spcBef>
              <a:spcAft>
                <a:spcPts val="0"/>
              </a:spcAft>
              <a:buClrTx/>
              <a:buSzTx/>
              <a:buFontTx/>
              <a:buNone/>
              <a:tabLst/>
              <a:defRPr sz="1352">
                <a:solidFill>
                  <a:srgbClr val="333333"/>
                </a:solidFill>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utiger LT Std 75 Black"/>
              <a:ea typeface="+mn-ea"/>
              <a:cs typeface="+mn-cs"/>
              <a:sym typeface="Helvetica Neue"/>
            </a:endParaRPr>
          </a:p>
          <a:p>
            <a:pPr marL="517525" marR="0" lvl="0" indent="-287338" algn="ctr" defTabSz="475475" rtl="0" eaLnBrk="1" fontAlgn="auto" latinLnBrk="0" hangingPunct="1">
              <a:lnSpc>
                <a:spcPct val="110000"/>
              </a:lnSpc>
              <a:spcBef>
                <a:spcPts val="0"/>
              </a:spcBef>
              <a:spcAft>
                <a:spcPts val="0"/>
              </a:spcAft>
              <a:buClrTx/>
              <a:buSzTx/>
              <a:buFontTx/>
              <a:buNone/>
              <a:tabLst/>
              <a:defRPr sz="1352">
                <a:solidFill>
                  <a:srgbClr val="333333"/>
                </a:solidFill>
              </a:defRPr>
            </a:pPr>
            <a:r>
              <a:rPr kumimoji="0" lang="en-US" sz="6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ea typeface="+mn-ea"/>
                <a:cs typeface="+mn-cs"/>
                <a:sym typeface="Helvetica Neue"/>
              </a:rPr>
              <a:t>You’ve been in Rotaract for years, but you just switched jobs and moved to a new state. You get connected with the one club in town, a Rotary club. You visit, and the experience is awesome! But the meeting location and time really doesn’t work. What do you do?</a:t>
            </a:r>
          </a:p>
        </p:txBody>
      </p:sp>
    </p:spTree>
    <p:extLst>
      <p:ext uri="{BB962C8B-B14F-4D97-AF65-F5344CB8AC3E}">
        <p14:creationId xmlns:p14="http://schemas.microsoft.com/office/powerpoint/2010/main" val="25962527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04C5AEA-C57F-8F46-A1F0-B81F5FFFB1F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834" b="7834"/>
          <a:stretch/>
        </p:blipFill>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6"/>
          </p:nvPr>
        </p:nvSpPr>
        <p:spPr>
          <a:xfrm>
            <a:off x="0" y="0"/>
            <a:ext cx="12192000" cy="6858000"/>
          </a:xfrm>
        </p:spPr>
        <p:txBody>
          <a:bodyPr/>
          <a:lstStyle/>
          <a:p>
            <a:r>
              <a:rPr lang="en-US" dirty="0"/>
              <a:t>QUESTION</a:t>
            </a:r>
          </a:p>
        </p:txBody>
      </p:sp>
      <p:sp>
        <p:nvSpPr>
          <p:cNvPr id="17" name="Subtitle 16">
            <a:extLst>
              <a:ext uri="{FF2B5EF4-FFF2-40B4-BE49-F238E27FC236}">
                <a16:creationId xmlns:a16="http://schemas.microsoft.com/office/drawing/2014/main" id="{59CD2280-086D-4C84-8270-E76DE0695C7B}"/>
              </a:ext>
            </a:extLst>
          </p:cNvPr>
          <p:cNvSpPr>
            <a:spLocks noGrp="1"/>
          </p:cNvSpPr>
          <p:nvPr>
            <p:ph type="subTitle" idx="1"/>
          </p:nvPr>
        </p:nvSpPr>
        <p:spPr>
          <a:xfrm>
            <a:off x="560439" y="4330700"/>
            <a:ext cx="11480254" cy="465667"/>
          </a:xfrm>
        </p:spPr>
        <p:txBody>
          <a:bodyPr/>
          <a:lstStyle/>
          <a:p>
            <a:r>
              <a:rPr lang="en-US" dirty="0"/>
              <a:t>How will your PELS sessions prioritize the topic of club experience?</a:t>
            </a:r>
          </a:p>
        </p:txBody>
      </p:sp>
      <p:sp>
        <p:nvSpPr>
          <p:cNvPr id="2" name="Slide Number Placeholder 1">
            <a:extLst>
              <a:ext uri="{FF2B5EF4-FFF2-40B4-BE49-F238E27FC236}">
                <a16:creationId xmlns:a16="http://schemas.microsoft.com/office/drawing/2014/main" id="{17940D06-0E36-4FB9-80BA-82191D986270}"/>
              </a:ext>
            </a:extLst>
          </p:cNvPr>
          <p:cNvSpPr>
            <a:spLocks noGrp="1"/>
          </p:cNvSpPr>
          <p:nvPr>
            <p:ph type="sldNum" sz="quarter" idx="12"/>
          </p:nvPr>
        </p:nvSpPr>
        <p:spPr/>
        <p:txBody>
          <a:bodyPr/>
          <a:lstStyle/>
          <a:p>
            <a:fld id="{97A94E25-127B-4C48-AF96-44BA7B823777}" type="slidenum">
              <a:rPr lang="en-US" smtClean="0"/>
              <a:pPr/>
              <a:t>7</a:t>
            </a:fld>
            <a:endParaRPr lang="en-US" dirty="0"/>
          </a:p>
        </p:txBody>
      </p:sp>
      <p:sp>
        <p:nvSpPr>
          <p:cNvPr id="3" name="TextBox 2">
            <a:extLst>
              <a:ext uri="{FF2B5EF4-FFF2-40B4-BE49-F238E27FC236}">
                <a16:creationId xmlns:a16="http://schemas.microsoft.com/office/drawing/2014/main" id="{BBC07BED-CCB7-984B-BB70-40293C92F076}"/>
              </a:ext>
            </a:extLst>
          </p:cNvPr>
          <p:cNvSpPr txBox="1"/>
          <p:nvPr/>
        </p:nvSpPr>
        <p:spPr>
          <a:xfrm>
            <a:off x="-1477108" y="4262511"/>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371530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7b4e043-0afd-4afb-8b94-bf96370c8e7f}" enabled="0" method="" siteId="{67b4e043-0afd-4afb-8b94-bf96370c8e7f}" removed="1"/>
</clbl:labelList>
</file>

<file path=docProps/app.xml><?xml version="1.0" encoding="utf-8"?>
<Properties xmlns="http://schemas.openxmlformats.org/officeDocument/2006/extended-properties" xmlns:vt="http://schemas.openxmlformats.org/officeDocument/2006/docPropsVTypes">
  <TotalTime>19750</TotalTime>
  <Words>342</Words>
  <Application>Microsoft Office PowerPoint</Application>
  <PresentationFormat>Widescreen</PresentationFormat>
  <Paragraphs>34</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Narrow</vt:lpstr>
      <vt:lpstr>Calibri</vt:lpstr>
      <vt:lpstr>Frutiger LT Std 75 Black</vt:lpstr>
      <vt:lpstr>Georgia</vt:lpstr>
      <vt:lpstr>Helvetica Neue Medium</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Taylor</dc:creator>
  <cp:lastModifiedBy>Emily Tucker</cp:lastModifiedBy>
  <cp:revision>32</cp:revision>
  <dcterms:created xsi:type="dcterms:W3CDTF">2024-02-23T18:37:28Z</dcterms:created>
  <dcterms:modified xsi:type="dcterms:W3CDTF">2025-07-24T21:09:01Z</dcterms:modified>
</cp:coreProperties>
</file>